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96" r:id="rId3"/>
    <p:sldId id="297" r:id="rId4"/>
    <p:sldId id="298" r:id="rId5"/>
    <p:sldId id="299" r:id="rId6"/>
    <p:sldId id="257" r:id="rId7"/>
    <p:sldId id="258" r:id="rId8"/>
    <p:sldId id="259" r:id="rId9"/>
    <p:sldId id="277" r:id="rId10"/>
    <p:sldId id="278" r:id="rId11"/>
    <p:sldId id="279" r:id="rId12"/>
    <p:sldId id="260" r:id="rId13"/>
    <p:sldId id="280" r:id="rId14"/>
    <p:sldId id="261" r:id="rId15"/>
    <p:sldId id="281" r:id="rId16"/>
    <p:sldId id="262" r:id="rId17"/>
    <p:sldId id="282" r:id="rId18"/>
    <p:sldId id="283" r:id="rId19"/>
    <p:sldId id="284" r:id="rId20"/>
    <p:sldId id="285" r:id="rId21"/>
    <p:sldId id="286" r:id="rId22"/>
    <p:sldId id="263" r:id="rId23"/>
    <p:sldId id="287" r:id="rId24"/>
    <p:sldId id="300" r:id="rId25"/>
    <p:sldId id="264" r:id="rId26"/>
    <p:sldId id="288" r:id="rId27"/>
    <p:sldId id="289" r:id="rId28"/>
    <p:sldId id="290" r:id="rId29"/>
    <p:sldId id="291" r:id="rId30"/>
    <p:sldId id="292" r:id="rId31"/>
    <p:sldId id="293" r:id="rId32"/>
    <p:sldId id="267" r:id="rId33"/>
    <p:sldId id="294" r:id="rId34"/>
    <p:sldId id="295" r:id="rId35"/>
    <p:sldId id="265" r:id="rId36"/>
    <p:sldId id="266" r:id="rId37"/>
    <p:sldId id="268" r:id="rId38"/>
    <p:sldId id="269" r:id="rId39"/>
    <p:sldId id="270" r:id="rId40"/>
    <p:sldId id="271" r:id="rId41"/>
    <p:sldId id="272" r:id="rId42"/>
    <p:sldId id="273" r:id="rId43"/>
    <p:sldId id="274" r:id="rId44"/>
    <p:sldId id="275" r:id="rId45"/>
    <p:sldId id="276" r:id="rId46"/>
    <p:sldId id="301" r:id="rId47"/>
    <p:sldId id="302" r:id="rId48"/>
    <p:sldId id="303" r:id="rId4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6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76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13736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SLIDE">
    <p:bg>
      <p:bgPr>
        <a:solidFill>
          <a:srgbClr val="FFFFFF"/>
        </a:solidFill>
        <a:effectLst/>
      </p:bgPr>
    </p:bg>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914400"/>
            <a:ext cx="7772400" cy="914400"/>
          </a:xfrm>
          <a:prstGeom prst="rect">
            <a:avLst/>
          </a:prstGeom>
          <a:noFill/>
          <a:ln/>
        </p:spPr>
        <p:txBody>
          <a:bodyPr wrap="square" rtlCol="0"/>
          <a:lstStyle>
            <a:lvl1pPr marL="0" indent="0">
              <a:buNone/>
              <a:defRPr lang="en-US" sz="3600" dirty="0">
                <a:solidFill>
                  <a:srgbClr val="000000"/>
                </a:solidFill>
              </a:defRPr>
            </a:lvl1pPr>
          </a:lstStyle>
          <a:p>
            <a:pPr marL="0" indent="0">
              <a:buNone/>
            </a:pPr>
            <a:endParaRPr lang="en-US" sz="3600" dirty="0"/>
          </a:p>
        </p:txBody>
      </p:sp>
      <p:sp>
        <p:nvSpPr>
          <p:cNvPr id="3" name="Text 0"/>
          <p:cNvSpPr/>
          <p:nvPr/>
        </p:nvSpPr>
        <p:spPr>
          <a:xfrm>
            <a:off x="457200" y="1828800"/>
            <a:ext cx="7772400" cy="914400"/>
          </a:xfrm>
          <a:prstGeom prst="rect">
            <a:avLst/>
          </a:prstGeom>
          <a:noFill/>
          <a:ln/>
        </p:spPr>
        <p:txBody>
          <a:bodyPr wrap="square" rtlCol="0" anchor="ctr"/>
          <a:lstStyle/>
          <a:p>
            <a:pPr marL="0" indent="0" algn="ctr">
              <a:buNone/>
            </a:pPr>
            <a:endParaRPr lang="en-US" sz="2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a:effectLst/>
      </p:bgPr>
    </p:bg>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lvl1pPr marL="0" indent="0">
              <a:buNone/>
              <a:defRPr lang="en-US" sz="2400" dirty="0">
                <a:solidFill>
                  <a:srgbClr val="000000"/>
                </a:solidFill>
              </a:defRPr>
            </a:lvl1pPr>
          </a:lstStyle>
          <a:p>
            <a:pPr marL="0" indent="0">
              <a:buNone/>
            </a:pP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lvl1pPr marL="0" indent="0">
              <a:buNone/>
              <a:defRPr lang="en-US" sz="1800" dirty="0">
                <a:solidFill>
                  <a:srgbClr val="000000"/>
                </a:solidFill>
              </a:defRPr>
            </a:lvl1pPr>
          </a:lstStyle>
          <a:p>
            <a:pPr marL="0" indent="0">
              <a:buNone/>
            </a:pPr>
            <a:endParaRPr lang="en-US" sz="18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www.w3.org/WAI/test-evaluate/tools/lis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914400"/>
            <a:ext cx="7772400" cy="914400"/>
          </a:xfrm>
          <a:prstGeom prst="rect">
            <a:avLst/>
          </a:prstGeom>
          <a:noFill/>
          <a:ln/>
        </p:spPr>
        <p:txBody>
          <a:bodyPr wrap="square" rtlCol="0"/>
          <a:lstStyle/>
          <a:p>
            <a:pPr marL="0" indent="0">
              <a:buNone/>
            </a:pPr>
            <a:r>
              <a:rPr lang="en-US" sz="3600" dirty="0">
                <a:solidFill>
                  <a:srgbClr val="000000"/>
                </a:solidFill>
              </a:rPr>
              <a:t>Task 1 Digital Solutions: Achieving Distinction Level in Website Development</a:t>
            </a:r>
            <a:endParaRPr lang="en-US" sz="3600" dirty="0"/>
          </a:p>
        </p:txBody>
      </p:sp>
      <p:sp>
        <p:nvSpPr>
          <p:cNvPr id="3" name="Text 1"/>
          <p:cNvSpPr/>
          <p:nvPr/>
        </p:nvSpPr>
        <p:spPr>
          <a:xfrm>
            <a:off x="457200" y="1828800"/>
            <a:ext cx="7772400" cy="914400"/>
          </a:xfrm>
          <a:prstGeom prst="rect">
            <a:avLst/>
          </a:prstGeom>
          <a:noFill/>
          <a:ln/>
        </p:spPr>
        <p:txBody>
          <a:bodyPr wrap="square" rtlCol="0" anchor="ctr"/>
          <a:lstStyle/>
          <a:p>
            <a:pPr marL="0" indent="0" algn="ctr">
              <a:buNone/>
            </a:pP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4591-670C-4728-A112-7034E0034A1D}"/>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11CE1919-3877-439E-9E99-57E581202DFB}"/>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2F48F1D9-E74A-465C-91CE-33D8AEBA7FC8}"/>
              </a:ext>
            </a:extLst>
          </p:cNvPr>
          <p:cNvPicPr>
            <a:picLocks noChangeAspect="1"/>
          </p:cNvPicPr>
          <p:nvPr/>
        </p:nvPicPr>
        <p:blipFill>
          <a:blip r:embed="rId2"/>
          <a:stretch>
            <a:fillRect/>
          </a:stretch>
        </p:blipFill>
        <p:spPr>
          <a:xfrm>
            <a:off x="128016" y="144219"/>
            <a:ext cx="7900416" cy="3627682"/>
          </a:xfrm>
          <a:prstGeom prst="rect">
            <a:avLst/>
          </a:prstGeom>
        </p:spPr>
      </p:pic>
      <p:sp>
        <p:nvSpPr>
          <p:cNvPr id="7" name="TextBox 6">
            <a:extLst>
              <a:ext uri="{FF2B5EF4-FFF2-40B4-BE49-F238E27FC236}">
                <a16:creationId xmlns:a16="http://schemas.microsoft.com/office/drawing/2014/main" id="{804D2668-92C4-40C1-BD84-753B8E15667A}"/>
              </a:ext>
            </a:extLst>
          </p:cNvPr>
          <p:cNvSpPr txBox="1"/>
          <p:nvPr/>
        </p:nvSpPr>
        <p:spPr>
          <a:xfrm>
            <a:off x="4078224" y="3340231"/>
            <a:ext cx="5116982" cy="1815882"/>
          </a:xfrm>
          <a:prstGeom prst="rect">
            <a:avLst/>
          </a:prstGeom>
          <a:solidFill>
            <a:schemeClr val="accent2">
              <a:lumMod val="20000"/>
              <a:lumOff val="80000"/>
            </a:schemeClr>
          </a:solidFill>
        </p:spPr>
        <p:txBody>
          <a:bodyPr wrap="square">
            <a:spAutoFit/>
          </a:bodyPr>
          <a:lstStyle/>
          <a:p>
            <a:r>
              <a:rPr lang="en-GB" sz="1600" dirty="0"/>
              <a:t>The Booking System section outlines two service options (booking a room or ticket) and the steps of the booking process. User input requirements are clearly stated, including selecting a day and timeslot, filling in personal details, and providing feedback upon order placement or errors. This ensures the booking system's functionality is well understood</a:t>
            </a:r>
          </a:p>
        </p:txBody>
      </p:sp>
    </p:spTree>
    <p:extLst>
      <p:ext uri="{BB962C8B-B14F-4D97-AF65-F5344CB8AC3E}">
        <p14:creationId xmlns:p14="http://schemas.microsoft.com/office/powerpoint/2010/main" val="221634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B556-F535-48BD-874B-3D58A9A21D2A}"/>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A7F8E75B-6328-4F3C-81A9-4218FFC8B1EC}"/>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03B7C08C-1D43-4058-9F92-58B69E9BC0EC}"/>
              </a:ext>
            </a:extLst>
          </p:cNvPr>
          <p:cNvPicPr>
            <a:picLocks noChangeAspect="1"/>
          </p:cNvPicPr>
          <p:nvPr/>
        </p:nvPicPr>
        <p:blipFill>
          <a:blip r:embed="rId2"/>
          <a:stretch>
            <a:fillRect/>
          </a:stretch>
        </p:blipFill>
        <p:spPr>
          <a:xfrm>
            <a:off x="457199" y="204825"/>
            <a:ext cx="7399325" cy="4161787"/>
          </a:xfrm>
          <a:prstGeom prst="rect">
            <a:avLst/>
          </a:prstGeom>
        </p:spPr>
      </p:pic>
    </p:spTree>
    <p:extLst>
      <p:ext uri="{BB962C8B-B14F-4D97-AF65-F5344CB8AC3E}">
        <p14:creationId xmlns:p14="http://schemas.microsoft.com/office/powerpoint/2010/main" val="1393280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Non-Functional Requirements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Security: Data validation, secure cookies, SHA256 encryption</a:t>
            </a:r>
            <a:endParaRPr lang="en-US" sz="1800" dirty="0"/>
          </a:p>
          <a:p>
            <a:pPr marL="342900" indent="-342900">
              <a:buSzPct val="100000"/>
              <a:buChar char="•"/>
            </a:pPr>
            <a:r>
              <a:rPr lang="en-US" sz="1800" dirty="0">
                <a:solidFill>
                  <a:srgbClr val="000000"/>
                </a:solidFill>
              </a:rPr>
              <a:t>Maintainability: Clear coding practices, naming conventions</a:t>
            </a:r>
            <a:endParaRPr lang="en-US" sz="1800" dirty="0"/>
          </a:p>
          <a:p>
            <a:pPr marL="342900" indent="-342900">
              <a:buSzPct val="100000"/>
              <a:buChar char="•"/>
            </a:pPr>
            <a:r>
              <a:rPr lang="en-US" sz="1800" dirty="0">
                <a:solidFill>
                  <a:srgbClr val="000000"/>
                </a:solidFill>
              </a:rPr>
              <a:t>Performance: 2-6 second load time, 100ms latency</a:t>
            </a:r>
            <a:endParaRPr lang="en-US" sz="1800" dirty="0"/>
          </a:p>
          <a:p>
            <a:pPr marL="342900" indent="-342900">
              <a:buSzPct val="100000"/>
              <a:buChar char="•"/>
            </a:pPr>
            <a:r>
              <a:rPr lang="en-US" sz="1800" dirty="0">
                <a:solidFill>
                  <a:srgbClr val="000000"/>
                </a:solidFill>
              </a:rPr>
              <a:t>Usability: WCAG compliance, user-friendly interface</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Non-Functional Requirements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endParaRPr lang="en-US" sz="1800" dirty="0"/>
          </a:p>
        </p:txBody>
      </p:sp>
      <p:pic>
        <p:nvPicPr>
          <p:cNvPr id="5" name="Picture 4">
            <a:extLst>
              <a:ext uri="{FF2B5EF4-FFF2-40B4-BE49-F238E27FC236}">
                <a16:creationId xmlns:a16="http://schemas.microsoft.com/office/drawing/2014/main" id="{D951CD26-1AC2-445C-84BB-E14A98D8AAAC}"/>
              </a:ext>
            </a:extLst>
          </p:cNvPr>
          <p:cNvPicPr>
            <a:picLocks noChangeAspect="1"/>
          </p:cNvPicPr>
          <p:nvPr/>
        </p:nvPicPr>
        <p:blipFill>
          <a:blip r:embed="rId3"/>
          <a:stretch>
            <a:fillRect/>
          </a:stretch>
        </p:blipFill>
        <p:spPr>
          <a:xfrm>
            <a:off x="457200" y="860313"/>
            <a:ext cx="8229600" cy="3653222"/>
          </a:xfrm>
          <a:prstGeom prst="rect">
            <a:avLst/>
          </a:prstGeom>
        </p:spPr>
      </p:pic>
    </p:spTree>
    <p:extLst>
      <p:ext uri="{BB962C8B-B14F-4D97-AF65-F5344CB8AC3E}">
        <p14:creationId xmlns:p14="http://schemas.microsoft.com/office/powerpoint/2010/main" val="46031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System Decomposition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Home section: Navigation, carousel, footer</a:t>
            </a:r>
            <a:endParaRPr lang="en-US" sz="1800" dirty="0"/>
          </a:p>
          <a:p>
            <a:pPr marL="342900" indent="-342900">
              <a:buSzPct val="100000"/>
              <a:buChar char="•"/>
            </a:pPr>
            <a:r>
              <a:rPr lang="en-US" sz="1800" dirty="0">
                <a:solidFill>
                  <a:srgbClr val="000000"/>
                </a:solidFill>
              </a:rPr>
              <a:t>About Us: Opening times, animal info, directions</a:t>
            </a:r>
            <a:endParaRPr lang="en-US" sz="1800" dirty="0"/>
          </a:p>
          <a:p>
            <a:pPr marL="342900" indent="-342900">
              <a:buSzPct val="100000"/>
              <a:buChar char="•"/>
            </a:pPr>
            <a:r>
              <a:rPr lang="en-US" sz="1800" dirty="0">
                <a:solidFill>
                  <a:srgbClr val="000000"/>
                </a:solidFill>
              </a:rPr>
              <a:t>Educational Trips: Safety info, materials catalog</a:t>
            </a:r>
            <a:endParaRPr lang="en-US" sz="1800" dirty="0"/>
          </a:p>
          <a:p>
            <a:pPr marL="342900" indent="-342900">
              <a:buSzPct val="100000"/>
              <a:buChar char="•"/>
            </a:pPr>
            <a:r>
              <a:rPr lang="en-US" sz="1800" dirty="0">
                <a:solidFill>
                  <a:srgbClr val="000000"/>
                </a:solidFill>
              </a:rPr>
              <a:t>Booking: Ticket and hotel reservations</a:t>
            </a:r>
            <a:endParaRPr lang="en-US" sz="1800" dirty="0"/>
          </a:p>
          <a:p>
            <a:pPr marL="342900" indent="-342900">
              <a:buSzPct val="100000"/>
              <a:buChar char="•"/>
            </a:pPr>
            <a:r>
              <a:rPr lang="en-US" sz="1800" dirty="0">
                <a:solidFill>
                  <a:srgbClr val="000000"/>
                </a:solidFill>
              </a:rPr>
              <a:t>Account Management: Sign-up, login, rewards</a:t>
            </a:r>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CD88DE-DF9F-40CB-A99B-803A50F92CC4}"/>
              </a:ext>
            </a:extLst>
          </p:cNvPr>
          <p:cNvPicPr>
            <a:picLocks noChangeAspect="1"/>
          </p:cNvPicPr>
          <p:nvPr/>
        </p:nvPicPr>
        <p:blipFill>
          <a:blip r:embed="rId2"/>
          <a:stretch>
            <a:fillRect/>
          </a:stretch>
        </p:blipFill>
        <p:spPr>
          <a:xfrm>
            <a:off x="457200" y="914400"/>
            <a:ext cx="6324899" cy="3632026"/>
          </a:xfrm>
          <a:prstGeom prst="rect">
            <a:avLst/>
          </a:prstGeom>
        </p:spPr>
      </p:pic>
      <p:sp>
        <p:nvSpPr>
          <p:cNvPr id="2" name="Title 1">
            <a:extLst>
              <a:ext uri="{FF2B5EF4-FFF2-40B4-BE49-F238E27FC236}">
                <a16:creationId xmlns:a16="http://schemas.microsoft.com/office/drawing/2014/main" id="{1A93D715-C23A-4FEA-A256-D2F2A744F38F}"/>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6FCA897A-3754-4850-9561-22C1555217E0}"/>
              </a:ext>
            </a:extLst>
          </p:cNvPr>
          <p:cNvSpPr>
            <a:spLocks noGrp="1"/>
          </p:cNvSpPr>
          <p:nvPr>
            <p:ph type="body" idx="101"/>
          </p:nvPr>
        </p:nvSpPr>
        <p:spPr>
          <a:xfrm>
            <a:off x="285979" y="231358"/>
            <a:ext cx="3942205" cy="800086"/>
          </a:xfrm>
          <a:solidFill>
            <a:schemeClr val="accent2">
              <a:lumMod val="20000"/>
              <a:lumOff val="80000"/>
            </a:schemeClr>
          </a:solidFill>
        </p:spPr>
        <p:txBody>
          <a:bodyPr/>
          <a:lstStyle/>
          <a:p>
            <a:r>
              <a:rPr lang="en-GB" sz="1200" dirty="0"/>
              <a:t>The About Us section lists opening times, animal information, hotel details, and directions, with a navigation bar and footer for consistency. This thorough detailing ensures quick access to critical information.</a:t>
            </a:r>
          </a:p>
        </p:txBody>
      </p:sp>
      <p:sp>
        <p:nvSpPr>
          <p:cNvPr id="7" name="TextBox 6">
            <a:extLst>
              <a:ext uri="{FF2B5EF4-FFF2-40B4-BE49-F238E27FC236}">
                <a16:creationId xmlns:a16="http://schemas.microsoft.com/office/drawing/2014/main" id="{264B31E4-16A7-4B27-9DC1-8A2F66AE3F92}"/>
              </a:ext>
            </a:extLst>
          </p:cNvPr>
          <p:cNvSpPr txBox="1"/>
          <p:nvPr/>
        </p:nvSpPr>
        <p:spPr>
          <a:xfrm>
            <a:off x="6631229" y="2114348"/>
            <a:ext cx="2578608" cy="1200329"/>
          </a:xfrm>
          <a:prstGeom prst="rect">
            <a:avLst/>
          </a:prstGeom>
          <a:solidFill>
            <a:schemeClr val="accent2">
              <a:lumMod val="20000"/>
              <a:lumOff val="80000"/>
            </a:schemeClr>
          </a:solidFill>
        </p:spPr>
        <p:txBody>
          <a:bodyPr wrap="square">
            <a:spAutoFit/>
          </a:bodyPr>
          <a:lstStyle/>
          <a:p>
            <a:r>
              <a:rPr lang="en-GB" sz="1200" dirty="0"/>
              <a:t> My Account section offers sign-up/sign-in, password reset, reward management, booking cancellation, and logout options, with a navigation bar. This comprehensive setup ensures seamless account management. </a:t>
            </a:r>
          </a:p>
        </p:txBody>
      </p:sp>
      <p:sp>
        <p:nvSpPr>
          <p:cNvPr id="9" name="TextBox 8">
            <a:extLst>
              <a:ext uri="{FF2B5EF4-FFF2-40B4-BE49-F238E27FC236}">
                <a16:creationId xmlns:a16="http://schemas.microsoft.com/office/drawing/2014/main" id="{3B474E12-D71C-4A53-B960-C3790E95EDBA}"/>
              </a:ext>
            </a:extLst>
          </p:cNvPr>
          <p:cNvSpPr txBox="1"/>
          <p:nvPr/>
        </p:nvSpPr>
        <p:spPr>
          <a:xfrm>
            <a:off x="149962" y="4259759"/>
            <a:ext cx="2944368" cy="769441"/>
          </a:xfrm>
          <a:prstGeom prst="rect">
            <a:avLst/>
          </a:prstGeom>
          <a:solidFill>
            <a:schemeClr val="accent2">
              <a:lumMod val="20000"/>
              <a:lumOff val="80000"/>
            </a:schemeClr>
          </a:solidFill>
        </p:spPr>
        <p:txBody>
          <a:bodyPr wrap="square">
            <a:spAutoFit/>
          </a:bodyPr>
          <a:lstStyle/>
          <a:p>
            <a:r>
              <a:rPr lang="en-GB" sz="1100" dirty="0"/>
              <a:t>The Home section includes a navigation bar, a carousel as the main feature, and a footer. This setup ensures easy navigation and an engaging user experience</a:t>
            </a:r>
          </a:p>
        </p:txBody>
      </p:sp>
      <p:sp>
        <p:nvSpPr>
          <p:cNvPr id="11" name="TextBox 10">
            <a:extLst>
              <a:ext uri="{FF2B5EF4-FFF2-40B4-BE49-F238E27FC236}">
                <a16:creationId xmlns:a16="http://schemas.microsoft.com/office/drawing/2014/main" id="{4F919C1C-2C9D-47B9-8CD8-3644A6678BD9}"/>
              </a:ext>
            </a:extLst>
          </p:cNvPr>
          <p:cNvSpPr txBox="1"/>
          <p:nvPr/>
        </p:nvSpPr>
        <p:spPr>
          <a:xfrm>
            <a:off x="3452997" y="4109060"/>
            <a:ext cx="3500323" cy="1015663"/>
          </a:xfrm>
          <a:prstGeom prst="rect">
            <a:avLst/>
          </a:prstGeom>
          <a:solidFill>
            <a:schemeClr val="accent2">
              <a:lumMod val="20000"/>
              <a:lumOff val="80000"/>
            </a:schemeClr>
          </a:solidFill>
        </p:spPr>
        <p:txBody>
          <a:bodyPr wrap="square">
            <a:spAutoFit/>
          </a:bodyPr>
          <a:lstStyle/>
          <a:p>
            <a:r>
              <a:rPr lang="en-GB" sz="1200" dirty="0"/>
              <a:t>. The Educational Trip section includes a navigation bar, a catalogue of trip materials, safety information, and a footer. This structured section provides relevant content for educational visits and demonstrates anticipation of user needs</a:t>
            </a:r>
          </a:p>
        </p:txBody>
      </p:sp>
      <p:sp>
        <p:nvSpPr>
          <p:cNvPr id="13" name="TextBox 12">
            <a:extLst>
              <a:ext uri="{FF2B5EF4-FFF2-40B4-BE49-F238E27FC236}">
                <a16:creationId xmlns:a16="http://schemas.microsoft.com/office/drawing/2014/main" id="{9209C678-E873-452E-BDC0-1EA6623B8599}"/>
              </a:ext>
            </a:extLst>
          </p:cNvPr>
          <p:cNvSpPr txBox="1"/>
          <p:nvPr/>
        </p:nvSpPr>
        <p:spPr>
          <a:xfrm>
            <a:off x="4399405" y="85517"/>
            <a:ext cx="2944368" cy="1015663"/>
          </a:xfrm>
          <a:prstGeom prst="rect">
            <a:avLst/>
          </a:prstGeom>
          <a:solidFill>
            <a:schemeClr val="accent2">
              <a:lumMod val="20000"/>
              <a:lumOff val="80000"/>
            </a:schemeClr>
          </a:solidFill>
        </p:spPr>
        <p:txBody>
          <a:bodyPr wrap="square">
            <a:spAutoFit/>
          </a:bodyPr>
          <a:lstStyle/>
          <a:p>
            <a:r>
              <a:rPr lang="en-GB" sz="1200" dirty="0"/>
              <a:t>The Book section features a navigation bar, options to book a ticket or hotel, and a footer. This clear setup facilitates efficient reservations and enhances functionality and user experience. </a:t>
            </a:r>
          </a:p>
        </p:txBody>
      </p:sp>
    </p:spTree>
    <p:extLst>
      <p:ext uri="{BB962C8B-B14F-4D97-AF65-F5344CB8AC3E}">
        <p14:creationId xmlns:p14="http://schemas.microsoft.com/office/powerpoint/2010/main" val="358974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 grpId="0" animBg="1"/>
      <p:bldP spid="9" grpId="0" animBg="1"/>
      <p:bldP spid="11"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Key Performance Indicators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Customer sign-ups</a:t>
            </a:r>
            <a:endParaRPr lang="en-US" sz="1800" dirty="0"/>
          </a:p>
          <a:p>
            <a:pPr marL="342900" indent="-342900">
              <a:buSzPct val="100000"/>
              <a:buChar char="•"/>
            </a:pPr>
            <a:r>
              <a:rPr lang="en-US" sz="1800" dirty="0">
                <a:solidFill>
                  <a:srgbClr val="000000"/>
                </a:solidFill>
              </a:rPr>
              <a:t>Monthly website usage</a:t>
            </a:r>
            <a:endParaRPr lang="en-US" sz="1800" dirty="0"/>
          </a:p>
          <a:p>
            <a:pPr marL="342900" indent="-342900">
              <a:buSzPct val="100000"/>
              <a:buChar char="•"/>
            </a:pPr>
            <a:r>
              <a:rPr lang="en-US" sz="1800" dirty="0">
                <a:solidFill>
                  <a:srgbClr val="000000"/>
                </a:solidFill>
              </a:rPr>
              <a:t>Session duration</a:t>
            </a:r>
            <a:endParaRPr lang="en-US" sz="1800" dirty="0"/>
          </a:p>
          <a:p>
            <a:pPr marL="342900" indent="-342900">
              <a:buSzPct val="100000"/>
              <a:buChar char="•"/>
            </a:pPr>
            <a:r>
              <a:rPr lang="en-US" sz="1800" dirty="0">
                <a:solidFill>
                  <a:srgbClr val="000000"/>
                </a:solidFill>
              </a:rPr>
              <a:t>Page load times</a:t>
            </a:r>
            <a:endParaRPr lang="en-US" sz="1800" dirty="0"/>
          </a:p>
          <a:p>
            <a:pPr marL="342900" indent="-342900">
              <a:buSzPct val="100000"/>
              <a:buChar char="•"/>
            </a:pPr>
            <a:r>
              <a:rPr lang="en-US" sz="1800" dirty="0">
                <a:solidFill>
                  <a:srgbClr val="000000"/>
                </a:solidFill>
              </a:rPr>
              <a:t>Daily user visits</a:t>
            </a:r>
            <a:endParaRPr lang="en-US" sz="1800" dirty="0"/>
          </a:p>
          <a:p>
            <a:pPr marL="342900" indent="-342900">
              <a:buSzPct val="100000"/>
              <a:buChar char="•"/>
            </a:pPr>
            <a:r>
              <a:rPr lang="en-US" sz="1800" dirty="0">
                <a:solidFill>
                  <a:srgbClr val="000000"/>
                </a:solidFill>
              </a:rPr>
              <a:t>Bounce rate analysis</a:t>
            </a:r>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5EA0-ABAE-4D19-BAE1-52C766718E7F}"/>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2E59C53B-A9C2-4DAD-92E3-74BF63F78D4A}"/>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8FA45EF1-ABDD-41C6-B927-CB411B2DF147}"/>
              </a:ext>
            </a:extLst>
          </p:cNvPr>
          <p:cNvPicPr>
            <a:picLocks noChangeAspect="1"/>
          </p:cNvPicPr>
          <p:nvPr/>
        </p:nvPicPr>
        <p:blipFill>
          <a:blip r:embed="rId2"/>
          <a:stretch>
            <a:fillRect/>
          </a:stretch>
        </p:blipFill>
        <p:spPr>
          <a:xfrm>
            <a:off x="336499" y="269701"/>
            <a:ext cx="6620256" cy="3502200"/>
          </a:xfrm>
          <a:prstGeom prst="rect">
            <a:avLst/>
          </a:prstGeom>
        </p:spPr>
      </p:pic>
      <p:sp>
        <p:nvSpPr>
          <p:cNvPr id="7" name="TextBox 6">
            <a:extLst>
              <a:ext uri="{FF2B5EF4-FFF2-40B4-BE49-F238E27FC236}">
                <a16:creationId xmlns:a16="http://schemas.microsoft.com/office/drawing/2014/main" id="{B09F9FBB-4D81-473A-8D45-AE515BEEF0A6}"/>
              </a:ext>
            </a:extLst>
          </p:cNvPr>
          <p:cNvSpPr txBox="1"/>
          <p:nvPr/>
        </p:nvSpPr>
        <p:spPr>
          <a:xfrm>
            <a:off x="4343400" y="1559099"/>
            <a:ext cx="4572000" cy="1754326"/>
          </a:xfrm>
          <a:prstGeom prst="rect">
            <a:avLst/>
          </a:prstGeom>
          <a:noFill/>
        </p:spPr>
        <p:txBody>
          <a:bodyPr wrap="square">
            <a:spAutoFit/>
          </a:bodyPr>
          <a:lstStyle/>
          <a:p>
            <a:r>
              <a:rPr lang="en-GB" dirty="0"/>
              <a:t>Comprehensive List of KPIs: </a:t>
            </a:r>
          </a:p>
          <a:p>
            <a:r>
              <a:rPr lang="en-GB" dirty="0"/>
              <a:t>o The student has identified various KPIs crucial for assessing a website's performance. These KPIs cover multiple aspects of user interaction, operational efficiency, and overall effectiveness</a:t>
            </a:r>
          </a:p>
        </p:txBody>
      </p:sp>
    </p:spTree>
    <p:extLst>
      <p:ext uri="{BB962C8B-B14F-4D97-AF65-F5344CB8AC3E}">
        <p14:creationId xmlns:p14="http://schemas.microsoft.com/office/powerpoint/2010/main" val="105454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CF8-CEB0-422D-9940-AD8F9B609D3E}"/>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AFA66DC8-9489-4079-A462-D7EADF7EB100}"/>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22BB85A5-328B-492C-B464-DEA7330AFC8D}"/>
              </a:ext>
            </a:extLst>
          </p:cNvPr>
          <p:cNvPicPr>
            <a:picLocks noChangeAspect="1"/>
          </p:cNvPicPr>
          <p:nvPr/>
        </p:nvPicPr>
        <p:blipFill>
          <a:blip r:embed="rId2"/>
          <a:stretch>
            <a:fillRect/>
          </a:stretch>
        </p:blipFill>
        <p:spPr>
          <a:xfrm>
            <a:off x="320040" y="303782"/>
            <a:ext cx="8046720" cy="3761374"/>
          </a:xfrm>
          <a:prstGeom prst="rect">
            <a:avLst/>
          </a:prstGeom>
        </p:spPr>
      </p:pic>
    </p:spTree>
    <p:extLst>
      <p:ext uri="{BB962C8B-B14F-4D97-AF65-F5344CB8AC3E}">
        <p14:creationId xmlns:p14="http://schemas.microsoft.com/office/powerpoint/2010/main" val="402965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FE9B-E252-4D13-B202-EDCC91900A4D}"/>
              </a:ext>
            </a:extLst>
          </p:cNvPr>
          <p:cNvSpPr>
            <a:spLocks noGrp="1"/>
          </p:cNvSpPr>
          <p:nvPr>
            <p:ph type="title" idx="100"/>
          </p:nvPr>
        </p:nvSpPr>
        <p:spPr/>
        <p:txBody>
          <a:bodyPr/>
          <a:lstStyle/>
          <a:p>
            <a:endParaRPr lang="en-GB" dirty="0"/>
          </a:p>
        </p:txBody>
      </p:sp>
      <p:sp>
        <p:nvSpPr>
          <p:cNvPr id="3" name="Text Placeholder 2">
            <a:extLst>
              <a:ext uri="{FF2B5EF4-FFF2-40B4-BE49-F238E27FC236}">
                <a16:creationId xmlns:a16="http://schemas.microsoft.com/office/drawing/2014/main" id="{34AF268C-F414-4116-958C-57F7C583C6CC}"/>
              </a:ext>
            </a:extLst>
          </p:cNvPr>
          <p:cNvSpPr>
            <a:spLocks noGrp="1"/>
          </p:cNvSpPr>
          <p:nvPr>
            <p:ph type="body" idx="101"/>
          </p:nvPr>
        </p:nvSpPr>
        <p:spPr/>
        <p:txBody>
          <a:bodyPr/>
          <a:lstStyle/>
          <a:p>
            <a:r>
              <a:rPr lang="en-GB" sz="2400" dirty="0">
                <a:solidFill>
                  <a:schemeClr val="tx1"/>
                </a:solidFill>
              </a:rPr>
              <a:t>Comprehensive List of KPIs: </a:t>
            </a:r>
          </a:p>
          <a:p>
            <a:r>
              <a:rPr lang="en-GB" dirty="0"/>
              <a:t>o The student has identified various KPIs crucial for assessing a website's performance. These KPIs cover multiple aspects of user interaction, operational efficiency, and overall effectiveness. </a:t>
            </a:r>
          </a:p>
          <a:p>
            <a:r>
              <a:rPr lang="en-GB" sz="2400" dirty="0"/>
              <a:t>Clarity and Relevance: </a:t>
            </a:r>
          </a:p>
          <a:p>
            <a:r>
              <a:rPr lang="en-GB" dirty="0"/>
              <a:t>o The KPIs listed are clearly defined and relevant to the context of a website's performance. Metrics such as the number of customers signed up, website usage per month, and session duration are essential for understanding user engagement and satisfaction.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651907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9768-E22A-4F68-B9BF-F92CB5FC3BF5}"/>
              </a:ext>
            </a:extLst>
          </p:cNvPr>
          <p:cNvSpPr>
            <a:spLocks noGrp="1"/>
          </p:cNvSpPr>
          <p:nvPr>
            <p:ph type="title" idx="100"/>
          </p:nvPr>
        </p:nvSpPr>
        <p:spPr/>
        <p:txBody>
          <a:bodyPr/>
          <a:lstStyle/>
          <a:p>
            <a:endParaRPr lang="en-GB"/>
          </a:p>
        </p:txBody>
      </p:sp>
      <p:pic>
        <p:nvPicPr>
          <p:cNvPr id="4" name="Picture 3">
            <a:extLst>
              <a:ext uri="{FF2B5EF4-FFF2-40B4-BE49-F238E27FC236}">
                <a16:creationId xmlns:a16="http://schemas.microsoft.com/office/drawing/2014/main" id="{D61D2D0C-A540-4548-ADFE-2663B83071EE}"/>
              </a:ext>
            </a:extLst>
          </p:cNvPr>
          <p:cNvPicPr>
            <a:picLocks noChangeAspect="1"/>
          </p:cNvPicPr>
          <p:nvPr/>
        </p:nvPicPr>
        <p:blipFill>
          <a:blip r:embed="rId2"/>
          <a:stretch>
            <a:fillRect/>
          </a:stretch>
        </p:blipFill>
        <p:spPr>
          <a:xfrm>
            <a:off x="-87783" y="521494"/>
            <a:ext cx="9144000" cy="4100512"/>
          </a:xfrm>
          <a:prstGeom prst="rect">
            <a:avLst/>
          </a:prstGeom>
        </p:spPr>
      </p:pic>
    </p:spTree>
    <p:extLst>
      <p:ext uri="{BB962C8B-B14F-4D97-AF65-F5344CB8AC3E}">
        <p14:creationId xmlns:p14="http://schemas.microsoft.com/office/powerpoint/2010/main" val="1132738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1A51-D057-47D2-B4A3-373F67873F11}"/>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E2B79E63-5542-4F2D-A803-E3FE92B590E5}"/>
              </a:ext>
            </a:extLst>
          </p:cNvPr>
          <p:cNvSpPr>
            <a:spLocks noGrp="1"/>
          </p:cNvSpPr>
          <p:nvPr>
            <p:ph type="body" idx="101"/>
          </p:nvPr>
        </p:nvSpPr>
        <p:spPr/>
        <p:txBody>
          <a:bodyPr/>
          <a:lstStyle/>
          <a:p>
            <a:endParaRPr lang="en-GB"/>
          </a:p>
        </p:txBody>
      </p:sp>
      <p:sp>
        <p:nvSpPr>
          <p:cNvPr id="5" name="TextBox 4">
            <a:extLst>
              <a:ext uri="{FF2B5EF4-FFF2-40B4-BE49-F238E27FC236}">
                <a16:creationId xmlns:a16="http://schemas.microsoft.com/office/drawing/2014/main" id="{44BD3122-9EB0-474C-A91E-EFB09744E2DF}"/>
              </a:ext>
            </a:extLst>
          </p:cNvPr>
          <p:cNvSpPr txBox="1"/>
          <p:nvPr/>
        </p:nvSpPr>
        <p:spPr>
          <a:xfrm>
            <a:off x="391363" y="360367"/>
            <a:ext cx="8525866" cy="4339650"/>
          </a:xfrm>
          <a:prstGeom prst="rect">
            <a:avLst/>
          </a:prstGeom>
          <a:noFill/>
        </p:spPr>
        <p:txBody>
          <a:bodyPr wrap="square">
            <a:spAutoFit/>
          </a:bodyPr>
          <a:lstStyle/>
          <a:p>
            <a:r>
              <a:rPr lang="en-GB" sz="2400" dirty="0"/>
              <a:t>3. Detail and Explanation</a:t>
            </a:r>
            <a:r>
              <a:rPr lang="en-GB" dirty="0"/>
              <a:t>:</a:t>
            </a:r>
          </a:p>
          <a:p>
            <a:r>
              <a:rPr lang="en-GB" dirty="0"/>
              <a:t> o The student has provided detailed explanations for some KPIs, particularly for average session duration, page load and response time, daily user visits, and bounce rate. These explanations help us understand each metric's importance and how they contribute to the website's overall performance. </a:t>
            </a:r>
          </a:p>
          <a:p>
            <a:r>
              <a:rPr lang="en-GB" dirty="0"/>
              <a:t>o For example, the explanation of average session duration highlights its significance in providing valuable information to users, and the discussion on page load time emphasises its impact on user experience and search engine rankings. </a:t>
            </a:r>
          </a:p>
          <a:p>
            <a:r>
              <a:rPr lang="en-GB" dirty="0"/>
              <a:t>o Technical Accuracy: </a:t>
            </a:r>
          </a:p>
          <a:p>
            <a:r>
              <a:rPr lang="en-GB" dirty="0"/>
              <a:t>o The technical language is mostly accurate, and the student has communicated complex concepts clearly and understandably. </a:t>
            </a:r>
          </a:p>
          <a:p>
            <a:r>
              <a:rPr lang="en-GB" dirty="0"/>
              <a:t>o However, there are a few typographical errors that need correction. For instance, "each week" should be "each week," and "How many book reservations" should be "How many reservations for the on-site hotel per month." The "bounce rate" should also be corrected to "bounce rate."</a:t>
            </a:r>
          </a:p>
        </p:txBody>
      </p:sp>
    </p:spTree>
    <p:extLst>
      <p:ext uri="{BB962C8B-B14F-4D97-AF65-F5344CB8AC3E}">
        <p14:creationId xmlns:p14="http://schemas.microsoft.com/office/powerpoint/2010/main" val="894913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AC53-C642-4723-8E45-E3A429DD75CA}"/>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325A4F89-F0D3-4BA7-8B0A-3EDD3FDDFABD}"/>
              </a:ext>
            </a:extLst>
          </p:cNvPr>
          <p:cNvSpPr>
            <a:spLocks noGrp="1"/>
          </p:cNvSpPr>
          <p:nvPr>
            <p:ph type="body" idx="101"/>
          </p:nvPr>
        </p:nvSpPr>
        <p:spPr/>
        <p:txBody>
          <a:bodyPr/>
          <a:lstStyle/>
          <a:p>
            <a:endParaRPr lang="en-GB" dirty="0"/>
          </a:p>
        </p:txBody>
      </p:sp>
      <p:sp>
        <p:nvSpPr>
          <p:cNvPr id="5" name="TextBox 4">
            <a:extLst>
              <a:ext uri="{FF2B5EF4-FFF2-40B4-BE49-F238E27FC236}">
                <a16:creationId xmlns:a16="http://schemas.microsoft.com/office/drawing/2014/main" id="{89A5C713-AD4F-4FB3-925D-ABE5DC0AFA39}"/>
              </a:ext>
            </a:extLst>
          </p:cNvPr>
          <p:cNvSpPr txBox="1"/>
          <p:nvPr/>
        </p:nvSpPr>
        <p:spPr>
          <a:xfrm>
            <a:off x="457199" y="736817"/>
            <a:ext cx="7911389" cy="2462213"/>
          </a:xfrm>
          <a:prstGeom prst="rect">
            <a:avLst/>
          </a:prstGeom>
          <a:noFill/>
        </p:spPr>
        <p:txBody>
          <a:bodyPr wrap="square">
            <a:spAutoFit/>
          </a:bodyPr>
          <a:lstStyle/>
          <a:p>
            <a:r>
              <a:rPr lang="en-GB" sz="2800" dirty="0"/>
              <a:t>4. Evaluation of Importance:</a:t>
            </a:r>
          </a:p>
          <a:p>
            <a:endParaRPr lang="en-GB" dirty="0"/>
          </a:p>
          <a:p>
            <a:r>
              <a:rPr lang="en-GB" dirty="0"/>
              <a:t> o The student has effectively evaluated the importance of each KPI. For instance, the importance of page load and response time in enhancing user experience and improving search engine rankings is well articulated. </a:t>
            </a:r>
          </a:p>
          <a:p>
            <a:endParaRPr lang="en-GB" dirty="0"/>
          </a:p>
          <a:p>
            <a:r>
              <a:rPr lang="en-GB" dirty="0"/>
              <a:t>Similarly, the significance of bounce rate in measuring user engagement is clearly explained.</a:t>
            </a:r>
          </a:p>
        </p:txBody>
      </p:sp>
    </p:spTree>
    <p:extLst>
      <p:ext uri="{BB962C8B-B14F-4D97-AF65-F5344CB8AC3E}">
        <p14:creationId xmlns:p14="http://schemas.microsoft.com/office/powerpoint/2010/main" val="1245702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Website Benefits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Inclusive solution for all users</a:t>
            </a:r>
            <a:endParaRPr lang="en-US" sz="1800" dirty="0"/>
          </a:p>
          <a:p>
            <a:pPr marL="342900" indent="-342900">
              <a:buSzPct val="100000"/>
              <a:buChar char="•"/>
            </a:pPr>
            <a:r>
              <a:rPr lang="en-US" sz="1800" dirty="0">
                <a:solidFill>
                  <a:srgbClr val="000000"/>
                </a:solidFill>
              </a:rPr>
              <a:t>Quick and easy booking system</a:t>
            </a:r>
            <a:endParaRPr lang="en-US" sz="1800" dirty="0"/>
          </a:p>
          <a:p>
            <a:pPr marL="342900" indent="-342900">
              <a:buSzPct val="100000"/>
              <a:buChar char="•"/>
            </a:pPr>
            <a:r>
              <a:rPr lang="en-US" sz="1800" dirty="0">
                <a:solidFill>
                  <a:srgbClr val="000000"/>
                </a:solidFill>
              </a:rPr>
              <a:t>Educational materials access</a:t>
            </a:r>
            <a:endParaRPr lang="en-US" sz="1800" dirty="0"/>
          </a:p>
          <a:p>
            <a:pPr marL="342900" indent="-342900">
              <a:buSzPct val="100000"/>
              <a:buChar char="•"/>
            </a:pPr>
            <a:r>
              <a:rPr lang="en-US" sz="1800" dirty="0">
                <a:solidFill>
                  <a:srgbClr val="000000"/>
                </a:solidFill>
              </a:rPr>
              <a:t>Comprehensive information blocks</a:t>
            </a:r>
            <a:endParaRPr lang="en-US" sz="1800" dirty="0"/>
          </a:p>
          <a:p>
            <a:pPr marL="342900" indent="-342900">
              <a:buSzPct val="100000"/>
              <a:buChar char="•"/>
            </a:pPr>
            <a:r>
              <a:rPr lang="en-US" sz="1800" dirty="0">
                <a:solidFill>
                  <a:srgbClr val="000000"/>
                </a:solidFill>
              </a:rPr>
              <a:t>Personalized user experience</a:t>
            </a:r>
            <a:endParaRPr lang="en-US" sz="1800" dirty="0"/>
          </a:p>
          <a:p>
            <a:pPr marL="342900" indent="-342900">
              <a:buSzPct val="100000"/>
              <a:buChar char="•"/>
            </a:pPr>
            <a:r>
              <a:rPr lang="en-US" sz="1800" dirty="0">
                <a:solidFill>
                  <a:srgbClr val="000000"/>
                </a:solidFill>
              </a:rPr>
              <a:t>Loyalty program integration</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5A47-7862-4943-98B6-08903563E72D}"/>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CFBB65D6-80E1-42ED-8C5C-4B2860F9D762}"/>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5D884630-B430-474D-B228-1B1A9F7929DD}"/>
              </a:ext>
            </a:extLst>
          </p:cNvPr>
          <p:cNvPicPr>
            <a:picLocks noChangeAspect="1"/>
          </p:cNvPicPr>
          <p:nvPr/>
        </p:nvPicPr>
        <p:blipFill>
          <a:blip r:embed="rId2"/>
          <a:stretch>
            <a:fillRect/>
          </a:stretch>
        </p:blipFill>
        <p:spPr>
          <a:xfrm>
            <a:off x="117043" y="114300"/>
            <a:ext cx="5935914" cy="4379993"/>
          </a:xfrm>
          <a:prstGeom prst="rect">
            <a:avLst/>
          </a:prstGeom>
        </p:spPr>
      </p:pic>
      <p:sp>
        <p:nvSpPr>
          <p:cNvPr id="7" name="TextBox 6">
            <a:extLst>
              <a:ext uri="{FF2B5EF4-FFF2-40B4-BE49-F238E27FC236}">
                <a16:creationId xmlns:a16="http://schemas.microsoft.com/office/drawing/2014/main" id="{23468609-F747-4AAD-BD29-2537C5A25BDD}"/>
              </a:ext>
            </a:extLst>
          </p:cNvPr>
          <p:cNvSpPr txBox="1"/>
          <p:nvPr/>
        </p:nvSpPr>
        <p:spPr>
          <a:xfrm>
            <a:off x="5892208" y="314235"/>
            <a:ext cx="2498141" cy="1200329"/>
          </a:xfrm>
          <a:prstGeom prst="rect">
            <a:avLst/>
          </a:prstGeom>
          <a:solidFill>
            <a:schemeClr val="accent2">
              <a:lumMod val="20000"/>
              <a:lumOff val="80000"/>
            </a:schemeClr>
          </a:solidFill>
        </p:spPr>
        <p:txBody>
          <a:bodyPr wrap="square">
            <a:spAutoFit/>
          </a:bodyPr>
          <a:lstStyle/>
          <a:p>
            <a:r>
              <a:rPr lang="en-GB" sz="1200" dirty="0"/>
              <a:t>The Inclusive Solution ensures all users can navigate and use the website’s functionality, demonstrating a keen understanding of accessibility and customer satisfaction.</a:t>
            </a:r>
          </a:p>
        </p:txBody>
      </p:sp>
      <p:sp>
        <p:nvSpPr>
          <p:cNvPr id="9" name="TextBox 8">
            <a:extLst>
              <a:ext uri="{FF2B5EF4-FFF2-40B4-BE49-F238E27FC236}">
                <a16:creationId xmlns:a16="http://schemas.microsoft.com/office/drawing/2014/main" id="{83CB66D1-C02E-42AD-A50B-C2A8B97FBBE7}"/>
              </a:ext>
            </a:extLst>
          </p:cNvPr>
          <p:cNvSpPr txBox="1"/>
          <p:nvPr/>
        </p:nvSpPr>
        <p:spPr>
          <a:xfrm>
            <a:off x="5892208" y="1732617"/>
            <a:ext cx="2381098" cy="1200329"/>
          </a:xfrm>
          <a:prstGeom prst="rect">
            <a:avLst/>
          </a:prstGeom>
          <a:solidFill>
            <a:schemeClr val="accent2">
              <a:lumMod val="20000"/>
              <a:lumOff val="80000"/>
            </a:schemeClr>
          </a:solidFill>
        </p:spPr>
        <p:txBody>
          <a:bodyPr wrap="square">
            <a:spAutoFit/>
          </a:bodyPr>
          <a:lstStyle/>
          <a:p>
            <a:r>
              <a:rPr lang="en-GB" sz="1200" dirty="0"/>
              <a:t>The Quick and Easy Booking feature highlights advance ticket and room booking, reducing queues and providing users with peace of mind, reflecting a user-centric design approach.</a:t>
            </a:r>
          </a:p>
        </p:txBody>
      </p:sp>
      <p:sp>
        <p:nvSpPr>
          <p:cNvPr id="11" name="TextBox 10">
            <a:extLst>
              <a:ext uri="{FF2B5EF4-FFF2-40B4-BE49-F238E27FC236}">
                <a16:creationId xmlns:a16="http://schemas.microsoft.com/office/drawing/2014/main" id="{9423F379-C0A0-477C-BF77-CA30150E24B4}"/>
              </a:ext>
            </a:extLst>
          </p:cNvPr>
          <p:cNvSpPr txBox="1"/>
          <p:nvPr/>
        </p:nvSpPr>
        <p:spPr>
          <a:xfrm>
            <a:off x="5892208" y="3122076"/>
            <a:ext cx="2220163" cy="1200329"/>
          </a:xfrm>
          <a:prstGeom prst="rect">
            <a:avLst/>
          </a:prstGeom>
          <a:solidFill>
            <a:schemeClr val="accent2">
              <a:lumMod val="20000"/>
              <a:lumOff val="80000"/>
            </a:schemeClr>
          </a:solidFill>
        </p:spPr>
        <p:txBody>
          <a:bodyPr wrap="square">
            <a:spAutoFit/>
          </a:bodyPr>
          <a:lstStyle/>
          <a:p>
            <a:r>
              <a:rPr lang="en-GB" sz="1200" dirty="0"/>
              <a:t>The Info Blocks provide comprehensive information about the zoo, facilities, opening times, hotel, and animals, showing attention to detail and enhancing the user experience.</a:t>
            </a:r>
          </a:p>
        </p:txBody>
      </p:sp>
      <p:sp>
        <p:nvSpPr>
          <p:cNvPr id="13" name="TextBox 12">
            <a:extLst>
              <a:ext uri="{FF2B5EF4-FFF2-40B4-BE49-F238E27FC236}">
                <a16:creationId xmlns:a16="http://schemas.microsoft.com/office/drawing/2014/main" id="{2B6964C2-9DF9-4104-A696-33874C9D7FE0}"/>
              </a:ext>
            </a:extLst>
          </p:cNvPr>
          <p:cNvSpPr txBox="1"/>
          <p:nvPr/>
        </p:nvSpPr>
        <p:spPr>
          <a:xfrm>
            <a:off x="2161641" y="4438581"/>
            <a:ext cx="4572000" cy="646331"/>
          </a:xfrm>
          <a:prstGeom prst="rect">
            <a:avLst/>
          </a:prstGeom>
          <a:solidFill>
            <a:schemeClr val="accent2">
              <a:lumMod val="20000"/>
              <a:lumOff val="80000"/>
            </a:schemeClr>
          </a:solidFill>
        </p:spPr>
        <p:txBody>
          <a:bodyPr wrap="square">
            <a:spAutoFit/>
          </a:bodyPr>
          <a:lstStyle/>
          <a:p>
            <a:r>
              <a:rPr lang="en-GB" sz="1200" dirty="0"/>
              <a:t>The Info Blocks provide comprehensive information about the zoo, facilities, opening times, hotel, and animals, showing attention to detail and enhancing the user experience.</a:t>
            </a:r>
          </a:p>
        </p:txBody>
      </p:sp>
    </p:spTree>
    <p:extLst>
      <p:ext uri="{BB962C8B-B14F-4D97-AF65-F5344CB8AC3E}">
        <p14:creationId xmlns:p14="http://schemas.microsoft.com/office/powerpoint/2010/main" val="263924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3489-4E99-4273-80B6-5F966F3490BF}"/>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8DAB051F-91F2-41F7-9760-4A2850256CFE}"/>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B9641FA5-5DC1-444D-988B-9A3D1F648B03}"/>
              </a:ext>
            </a:extLst>
          </p:cNvPr>
          <p:cNvPicPr>
            <a:picLocks noChangeAspect="1"/>
          </p:cNvPicPr>
          <p:nvPr/>
        </p:nvPicPr>
        <p:blipFill>
          <a:blip r:embed="rId2"/>
          <a:stretch>
            <a:fillRect/>
          </a:stretch>
        </p:blipFill>
        <p:spPr>
          <a:xfrm>
            <a:off x="0" y="121976"/>
            <a:ext cx="9144000" cy="4899547"/>
          </a:xfrm>
          <a:prstGeom prst="rect">
            <a:avLst/>
          </a:prstGeom>
        </p:spPr>
      </p:pic>
    </p:spTree>
    <p:extLst>
      <p:ext uri="{BB962C8B-B14F-4D97-AF65-F5344CB8AC3E}">
        <p14:creationId xmlns:p14="http://schemas.microsoft.com/office/powerpoint/2010/main" val="365190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Educational Visits Page Design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Clear visual hierarchy</a:t>
            </a:r>
            <a:endParaRPr lang="en-US" sz="1800" dirty="0"/>
          </a:p>
          <a:p>
            <a:pPr marL="342900" indent="-342900">
              <a:buSzPct val="100000"/>
              <a:buChar char="•"/>
            </a:pPr>
            <a:r>
              <a:rPr lang="en-US" sz="1800" dirty="0">
                <a:solidFill>
                  <a:srgbClr val="000000"/>
                </a:solidFill>
              </a:rPr>
              <a:t>Color-coded resource sections</a:t>
            </a:r>
            <a:endParaRPr lang="en-US" sz="1800" dirty="0"/>
          </a:p>
          <a:p>
            <a:pPr marL="342900" indent="-342900">
              <a:buSzPct val="100000"/>
              <a:buChar char="•"/>
            </a:pPr>
            <a:r>
              <a:rPr lang="en-US" sz="1800" dirty="0">
                <a:solidFill>
                  <a:srgbClr val="000000"/>
                </a:solidFill>
              </a:rPr>
              <a:t>Responsive design elements</a:t>
            </a:r>
            <a:endParaRPr lang="en-US" sz="1800" dirty="0"/>
          </a:p>
          <a:p>
            <a:pPr marL="342900" indent="-342900">
              <a:buSzPct val="100000"/>
              <a:buChar char="•"/>
            </a:pPr>
            <a:r>
              <a:rPr lang="en-US" sz="1800" dirty="0">
                <a:solidFill>
                  <a:srgbClr val="000000"/>
                </a:solidFill>
              </a:rPr>
              <a:t>Interactive features</a:t>
            </a:r>
            <a:endParaRPr lang="en-US" sz="1800" dirty="0"/>
          </a:p>
          <a:p>
            <a:pPr marL="342900" indent="-342900">
              <a:buSzPct val="100000"/>
              <a:buChar char="•"/>
            </a:pPr>
            <a:r>
              <a:rPr lang="en-US" sz="1800" dirty="0">
                <a:solidFill>
                  <a:srgbClr val="000000"/>
                </a:solidFill>
              </a:rPr>
              <a:t>Accessibility considerations</a:t>
            </a:r>
            <a:endParaRPr lang="en-US" sz="1800" dirty="0"/>
          </a:p>
          <a:p>
            <a:pPr marL="342900" indent="-342900">
              <a:buSzPct val="100000"/>
              <a:buChar char="•"/>
            </a:pPr>
            <a:r>
              <a:rPr lang="en-US" sz="1800" dirty="0">
                <a:solidFill>
                  <a:srgbClr val="000000"/>
                </a:solidFill>
              </a:rPr>
              <a:t>User feedback integration</a:t>
            </a:r>
          </a:p>
          <a:p>
            <a:pPr marL="342900" indent="-342900">
              <a:buSzPct val="100000"/>
              <a:buChar char="•"/>
            </a:pPr>
            <a:endParaRPr lang="en-US" dirty="0"/>
          </a:p>
          <a:p>
            <a:pPr marL="342900" indent="-342900">
              <a:buSzPct val="100000"/>
              <a:buChar char="•"/>
            </a:pPr>
            <a:r>
              <a:rPr lang="en-US" sz="1800" dirty="0"/>
              <a:t>Go to WCAG</a:t>
            </a:r>
          </a:p>
          <a:p>
            <a:pPr marL="342900" indent="-342900">
              <a:buSzPct val="100000"/>
              <a:buChar char="•"/>
            </a:pPr>
            <a:r>
              <a:rPr lang="en-GB" dirty="0" err="1">
                <a:hlinkClick r:id="rId3"/>
              </a:rPr>
              <a:t>WebAIM</a:t>
            </a:r>
            <a:r>
              <a:rPr lang="en-GB" dirty="0">
                <a:hlinkClick r:id="rId3"/>
              </a:rPr>
              <a:t>: Contrast Checker</a:t>
            </a:r>
            <a:endParaRPr lang="en-GB" dirty="0"/>
          </a:p>
          <a:p>
            <a:pPr marL="342900" indent="-342900">
              <a:buSzPct val="100000"/>
              <a:buChar char="•"/>
            </a:pPr>
            <a:r>
              <a:rPr lang="en-GB" dirty="0">
                <a:hlinkClick r:id="rId4"/>
              </a:rPr>
              <a:t>Web Accessibility Evaluation Tools List | Web Accessibility Initiative (WAI) | W3C</a:t>
            </a:r>
            <a:endParaRPr lang="en-US" sz="1800" dirty="0"/>
          </a:p>
        </p:txBody>
      </p:sp>
      <p:pic>
        <p:nvPicPr>
          <p:cNvPr id="5" name="Picture 4">
            <a:extLst>
              <a:ext uri="{FF2B5EF4-FFF2-40B4-BE49-F238E27FC236}">
                <a16:creationId xmlns:a16="http://schemas.microsoft.com/office/drawing/2014/main" id="{CFA7D4C7-F8E2-48CC-A104-22CBD0A4EA7D}"/>
              </a:ext>
            </a:extLst>
          </p:cNvPr>
          <p:cNvPicPr>
            <a:picLocks noChangeAspect="1"/>
          </p:cNvPicPr>
          <p:nvPr/>
        </p:nvPicPr>
        <p:blipFill>
          <a:blip r:embed="rId5"/>
          <a:stretch>
            <a:fillRect/>
          </a:stretch>
        </p:blipFill>
        <p:spPr>
          <a:xfrm>
            <a:off x="4630306" y="1024128"/>
            <a:ext cx="4113227" cy="3314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3339-6F6E-447A-B8E0-C0CB5039C2DC}"/>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1BD6DB62-2D32-4A0B-86F8-6DA19168E6CA}"/>
              </a:ext>
            </a:extLst>
          </p:cNvPr>
          <p:cNvSpPr>
            <a:spLocks noGrp="1"/>
          </p:cNvSpPr>
          <p:nvPr>
            <p:ph type="body" idx="101"/>
          </p:nvPr>
        </p:nvSpPr>
        <p:spPr/>
        <p:txBody>
          <a:bodyPr/>
          <a:lstStyle/>
          <a:p>
            <a:endParaRPr lang="en-GB"/>
          </a:p>
        </p:txBody>
      </p:sp>
      <p:sp>
        <p:nvSpPr>
          <p:cNvPr id="5" name="TextBox 4">
            <a:extLst>
              <a:ext uri="{FF2B5EF4-FFF2-40B4-BE49-F238E27FC236}">
                <a16:creationId xmlns:a16="http://schemas.microsoft.com/office/drawing/2014/main" id="{0EA07050-D6F0-4A7A-9B45-448F9BBA6228}"/>
              </a:ext>
            </a:extLst>
          </p:cNvPr>
          <p:cNvSpPr txBox="1"/>
          <p:nvPr/>
        </p:nvSpPr>
        <p:spPr>
          <a:xfrm>
            <a:off x="457200" y="320219"/>
            <a:ext cx="6316675" cy="4308872"/>
          </a:xfrm>
          <a:prstGeom prst="rect">
            <a:avLst/>
          </a:prstGeom>
          <a:noFill/>
        </p:spPr>
        <p:txBody>
          <a:bodyPr wrap="square">
            <a:spAutoFit/>
          </a:bodyPr>
          <a:lstStyle/>
          <a:p>
            <a:r>
              <a:rPr lang="en-GB" sz="2400" dirty="0"/>
              <a:t>Visually appealing and well structured</a:t>
            </a:r>
            <a:r>
              <a:rPr lang="en-GB" dirty="0"/>
              <a:t>, </a:t>
            </a:r>
          </a:p>
          <a:p>
            <a:endParaRPr lang="en-GB" sz="1600" dirty="0"/>
          </a:p>
          <a:p>
            <a:r>
              <a:rPr lang="en-GB" sz="1600" dirty="0"/>
              <a:t>Demonstrating a solid understanding of user interface principles. The clean, modern layout balances images and text effectively, with a large header image featuring a child and an adult that clearly conveys the page's educational focus. </a:t>
            </a:r>
          </a:p>
          <a:p>
            <a:endParaRPr lang="en-GB" dirty="0"/>
          </a:p>
          <a:p>
            <a:r>
              <a:rPr lang="en-GB" sz="2400" dirty="0"/>
              <a:t>Content is organised into categories</a:t>
            </a:r>
          </a:p>
          <a:p>
            <a:r>
              <a:rPr lang="en-GB" sz="1600" dirty="0"/>
              <a:t>Video, Audio, and Facts File, using </a:t>
            </a:r>
            <a:r>
              <a:rPr lang="en-GB" sz="1600" dirty="0" err="1"/>
              <a:t>colourcoded</a:t>
            </a:r>
            <a:r>
              <a:rPr lang="en-GB" sz="1600" dirty="0"/>
              <a:t> boxes that enhance both visual appeal and usability. </a:t>
            </a:r>
          </a:p>
          <a:p>
            <a:endParaRPr lang="en-GB" dirty="0"/>
          </a:p>
          <a:p>
            <a:r>
              <a:rPr lang="en-GB" sz="2400" dirty="0"/>
              <a:t>Navigation is straightforward</a:t>
            </a:r>
            <a:r>
              <a:rPr lang="en-GB" dirty="0"/>
              <a:t>, </a:t>
            </a:r>
          </a:p>
          <a:p>
            <a:r>
              <a:rPr lang="en-GB" dirty="0"/>
              <a:t>Clear top bar and footer links to essential sections like About Us, Educational Visits, 11 and Book. </a:t>
            </a:r>
          </a:p>
          <a:p>
            <a:endParaRPr lang="en-GB" dirty="0"/>
          </a:p>
        </p:txBody>
      </p:sp>
    </p:spTree>
    <p:extLst>
      <p:ext uri="{BB962C8B-B14F-4D97-AF65-F5344CB8AC3E}">
        <p14:creationId xmlns:p14="http://schemas.microsoft.com/office/powerpoint/2010/main" val="498574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257B-08A5-4764-928D-45EFBA86545B}"/>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4BD23091-E82C-4B48-9F12-920B640B4CD2}"/>
              </a:ext>
            </a:extLst>
          </p:cNvPr>
          <p:cNvSpPr>
            <a:spLocks noGrp="1"/>
          </p:cNvSpPr>
          <p:nvPr>
            <p:ph type="body" idx="101"/>
          </p:nvPr>
        </p:nvSpPr>
        <p:spPr/>
        <p:txBody>
          <a:bodyPr/>
          <a:lstStyle/>
          <a:p>
            <a:endParaRPr lang="en-GB"/>
          </a:p>
        </p:txBody>
      </p:sp>
      <p:sp>
        <p:nvSpPr>
          <p:cNvPr id="5" name="TextBox 4">
            <a:extLst>
              <a:ext uri="{FF2B5EF4-FFF2-40B4-BE49-F238E27FC236}">
                <a16:creationId xmlns:a16="http://schemas.microsoft.com/office/drawing/2014/main" id="{33ABF7FC-E7C4-4B10-BBDA-885AB30BC406}"/>
              </a:ext>
            </a:extLst>
          </p:cNvPr>
          <p:cNvSpPr txBox="1"/>
          <p:nvPr/>
        </p:nvSpPr>
        <p:spPr>
          <a:xfrm>
            <a:off x="457200" y="914400"/>
            <a:ext cx="7487107" cy="2492990"/>
          </a:xfrm>
          <a:prstGeom prst="rect">
            <a:avLst/>
          </a:prstGeom>
          <a:noFill/>
        </p:spPr>
        <p:txBody>
          <a:bodyPr wrap="square">
            <a:spAutoFit/>
          </a:bodyPr>
          <a:lstStyle/>
          <a:p>
            <a:r>
              <a:rPr lang="en-GB" sz="2400" dirty="0"/>
              <a:t>Call-to-action</a:t>
            </a:r>
            <a:r>
              <a:rPr lang="en-GB" dirty="0"/>
              <a:t> </a:t>
            </a:r>
          </a:p>
          <a:p>
            <a:endParaRPr lang="en-GB" dirty="0"/>
          </a:p>
          <a:p>
            <a:r>
              <a:rPr lang="en-GB" dirty="0"/>
              <a:t>For booking educational trips is prominent and well-designed, providing concise information on pricing and features to encourage user engagement. </a:t>
            </a:r>
          </a:p>
          <a:p>
            <a:endParaRPr lang="en-GB" dirty="0"/>
          </a:p>
          <a:p>
            <a:r>
              <a:rPr lang="en-GB" sz="2400" dirty="0"/>
              <a:t>Responsive design</a:t>
            </a:r>
          </a:p>
          <a:p>
            <a:r>
              <a:rPr lang="en-GB" dirty="0"/>
              <a:t>Adapting well to various screen sizes to ensure a good user experience on both desktop and mobile devices</a:t>
            </a:r>
          </a:p>
        </p:txBody>
      </p:sp>
    </p:spTree>
    <p:extLst>
      <p:ext uri="{BB962C8B-B14F-4D97-AF65-F5344CB8AC3E}">
        <p14:creationId xmlns:p14="http://schemas.microsoft.com/office/powerpoint/2010/main" val="187607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F0D2-0150-40E8-AA55-F08714C3D617}"/>
              </a:ext>
            </a:extLst>
          </p:cNvPr>
          <p:cNvSpPr>
            <a:spLocks noGrp="1"/>
          </p:cNvSpPr>
          <p:nvPr>
            <p:ph type="title" idx="100"/>
          </p:nvPr>
        </p:nvSpPr>
        <p:spPr>
          <a:xfrm>
            <a:off x="457200" y="109167"/>
            <a:ext cx="7772400" cy="914400"/>
          </a:xfrm>
        </p:spPr>
        <p:txBody>
          <a:bodyPr/>
          <a:lstStyle/>
          <a:p>
            <a:r>
              <a:rPr lang="en-GB" dirty="0"/>
              <a:t>Distinction</a:t>
            </a:r>
          </a:p>
        </p:txBody>
      </p:sp>
      <p:sp>
        <p:nvSpPr>
          <p:cNvPr id="3" name="Text Placeholder 2">
            <a:extLst>
              <a:ext uri="{FF2B5EF4-FFF2-40B4-BE49-F238E27FC236}">
                <a16:creationId xmlns:a16="http://schemas.microsoft.com/office/drawing/2014/main" id="{C3C1EA68-7090-45C5-A746-16AEA4F77EF8}"/>
              </a:ext>
            </a:extLst>
          </p:cNvPr>
          <p:cNvSpPr>
            <a:spLocks noGrp="1"/>
          </p:cNvSpPr>
          <p:nvPr>
            <p:ph type="body" idx="101"/>
          </p:nvPr>
        </p:nvSpPr>
        <p:spPr/>
        <p:txBody>
          <a:bodyPr/>
          <a:lstStyle/>
          <a:p>
            <a:endParaRPr lang="en-GB" dirty="0"/>
          </a:p>
        </p:txBody>
      </p:sp>
      <p:sp>
        <p:nvSpPr>
          <p:cNvPr id="5" name="TextBox 4">
            <a:extLst>
              <a:ext uri="{FF2B5EF4-FFF2-40B4-BE49-F238E27FC236}">
                <a16:creationId xmlns:a16="http://schemas.microsoft.com/office/drawing/2014/main" id="{F58EFDFD-D04F-40F0-B274-CFC22EE0F195}"/>
              </a:ext>
            </a:extLst>
          </p:cNvPr>
          <p:cNvSpPr txBox="1"/>
          <p:nvPr/>
        </p:nvSpPr>
        <p:spPr>
          <a:xfrm>
            <a:off x="625448" y="566367"/>
            <a:ext cx="7984542" cy="1200329"/>
          </a:xfrm>
          <a:prstGeom prst="rect">
            <a:avLst/>
          </a:prstGeom>
          <a:noFill/>
        </p:spPr>
        <p:txBody>
          <a:bodyPr wrap="square">
            <a:spAutoFit/>
          </a:bodyPr>
          <a:lstStyle/>
          <a:p>
            <a:r>
              <a:rPr lang="en-GB" dirty="0"/>
              <a:t>Interactive Enhancements </a:t>
            </a:r>
          </a:p>
          <a:p>
            <a:r>
              <a:rPr lang="en-GB" dirty="0"/>
              <a:t>Elements such as hover effects on resource boxes could improve user engagement, while brief descriptions or previews on these boxes would help users understand the content before clicking</a:t>
            </a:r>
          </a:p>
        </p:txBody>
      </p:sp>
      <p:sp>
        <p:nvSpPr>
          <p:cNvPr id="7" name="TextBox 6">
            <a:extLst>
              <a:ext uri="{FF2B5EF4-FFF2-40B4-BE49-F238E27FC236}">
                <a16:creationId xmlns:a16="http://schemas.microsoft.com/office/drawing/2014/main" id="{0E7F6665-5E44-46C1-A2E1-1DCE1286ACCE}"/>
              </a:ext>
            </a:extLst>
          </p:cNvPr>
          <p:cNvSpPr txBox="1"/>
          <p:nvPr/>
        </p:nvSpPr>
        <p:spPr>
          <a:xfrm>
            <a:off x="625448" y="1828800"/>
            <a:ext cx="7984542" cy="923330"/>
          </a:xfrm>
          <a:prstGeom prst="rect">
            <a:avLst/>
          </a:prstGeom>
          <a:noFill/>
        </p:spPr>
        <p:txBody>
          <a:bodyPr wrap="square">
            <a:spAutoFit/>
          </a:bodyPr>
          <a:lstStyle/>
          <a:p>
            <a:r>
              <a:rPr lang="en-GB" dirty="0"/>
              <a:t>Accessibility</a:t>
            </a:r>
          </a:p>
          <a:p>
            <a:r>
              <a:rPr lang="en-GB" dirty="0"/>
              <a:t>Ensuring all images have descriptive alt text for screen readers and providing options to adjust font size and contrast would improve accessibility.</a:t>
            </a:r>
          </a:p>
        </p:txBody>
      </p:sp>
      <p:sp>
        <p:nvSpPr>
          <p:cNvPr id="9" name="TextBox 8">
            <a:extLst>
              <a:ext uri="{FF2B5EF4-FFF2-40B4-BE49-F238E27FC236}">
                <a16:creationId xmlns:a16="http://schemas.microsoft.com/office/drawing/2014/main" id="{693C28D1-FDF9-4A2D-A5DC-561158AA5E70}"/>
              </a:ext>
            </a:extLst>
          </p:cNvPr>
          <p:cNvSpPr txBox="1"/>
          <p:nvPr/>
        </p:nvSpPr>
        <p:spPr>
          <a:xfrm>
            <a:off x="625447" y="2849833"/>
            <a:ext cx="8160107" cy="1200329"/>
          </a:xfrm>
          <a:prstGeom prst="rect">
            <a:avLst/>
          </a:prstGeom>
          <a:noFill/>
        </p:spPr>
        <p:txBody>
          <a:bodyPr wrap="square">
            <a:spAutoFit/>
          </a:bodyPr>
          <a:lstStyle/>
          <a:p>
            <a:r>
              <a:rPr lang="en-GB" dirty="0"/>
              <a:t>User satisfaction</a:t>
            </a:r>
          </a:p>
          <a:p>
            <a:r>
              <a:rPr lang="en-GB" dirty="0"/>
              <a:t>Including user reviews or testimonials from previous visits and a Frequently Asked Questions section could build trust and </a:t>
            </a:r>
            <a:r>
              <a:rPr lang="en-GB" dirty="0" err="1"/>
              <a:t>preemptively</a:t>
            </a:r>
            <a:r>
              <a:rPr lang="en-GB" dirty="0"/>
              <a:t> address common queries, enhancing user satisfaction</a:t>
            </a:r>
          </a:p>
        </p:txBody>
      </p:sp>
    </p:spTree>
    <p:extLst>
      <p:ext uri="{BB962C8B-B14F-4D97-AF65-F5344CB8AC3E}">
        <p14:creationId xmlns:p14="http://schemas.microsoft.com/office/powerpoint/2010/main" val="964876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5966-F1D0-4254-B76A-219325C1BAE7}"/>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4D73730B-12B9-438C-A730-C6861D6BCD9E}"/>
              </a:ext>
            </a:extLst>
          </p:cNvPr>
          <p:cNvSpPr>
            <a:spLocks noGrp="1"/>
          </p:cNvSpPr>
          <p:nvPr>
            <p:ph type="body" idx="101"/>
          </p:nvPr>
        </p:nvSpPr>
        <p:spPr/>
        <p:txBody>
          <a:bodyPr/>
          <a:lstStyle/>
          <a:p>
            <a:endParaRPr lang="en-GB" dirty="0"/>
          </a:p>
        </p:txBody>
      </p:sp>
      <p:sp>
        <p:nvSpPr>
          <p:cNvPr id="5" name="TextBox 4">
            <a:extLst>
              <a:ext uri="{FF2B5EF4-FFF2-40B4-BE49-F238E27FC236}">
                <a16:creationId xmlns:a16="http://schemas.microsoft.com/office/drawing/2014/main" id="{DC94FF75-4B1F-4AD1-8FB5-CA04377BEECA}"/>
              </a:ext>
            </a:extLst>
          </p:cNvPr>
          <p:cNvSpPr txBox="1"/>
          <p:nvPr/>
        </p:nvSpPr>
        <p:spPr>
          <a:xfrm>
            <a:off x="356616" y="135553"/>
            <a:ext cx="8167421" cy="4893647"/>
          </a:xfrm>
          <a:prstGeom prst="rect">
            <a:avLst/>
          </a:prstGeom>
          <a:noFill/>
        </p:spPr>
        <p:txBody>
          <a:bodyPr wrap="square">
            <a:spAutoFit/>
          </a:bodyPr>
          <a:lstStyle/>
          <a:p>
            <a:r>
              <a:rPr lang="en-GB" sz="2400" dirty="0"/>
              <a:t>Performance considerations</a:t>
            </a:r>
          </a:p>
          <a:p>
            <a:r>
              <a:rPr lang="en-GB" dirty="0"/>
              <a:t>Additionally, optimising images and resources for quick loading times would improve performance, and </a:t>
            </a:r>
          </a:p>
          <a:p>
            <a:endParaRPr lang="en-GB" dirty="0"/>
          </a:p>
          <a:p>
            <a:r>
              <a:rPr lang="en-GB" sz="2400" dirty="0"/>
              <a:t>Consistent theme </a:t>
            </a:r>
          </a:p>
          <a:p>
            <a:r>
              <a:rPr lang="en-GB" dirty="0"/>
              <a:t>Branding throughout the page would reinforce brand identity. These improvements would enhance the overall functionality, user-friendliness, and appeal of the design. </a:t>
            </a:r>
          </a:p>
          <a:p>
            <a:endParaRPr lang="en-GB" dirty="0"/>
          </a:p>
          <a:p>
            <a:r>
              <a:rPr lang="en-GB" sz="2400" dirty="0"/>
              <a:t>Complex Structure</a:t>
            </a:r>
          </a:p>
          <a:p>
            <a:r>
              <a:rPr lang="en-GB" dirty="0"/>
              <a:t>Considered the complex structure of the website and page specifications such as background colour, text sizes and type. You will notice that the student has provided layouts, visual hierarchy, and standard convention. </a:t>
            </a:r>
          </a:p>
          <a:p>
            <a:endParaRPr lang="en-GB" dirty="0"/>
          </a:p>
          <a:p>
            <a:r>
              <a:rPr lang="en-GB" sz="2400" dirty="0"/>
              <a:t>Visual Designs</a:t>
            </a:r>
          </a:p>
          <a:p>
            <a:r>
              <a:rPr lang="en-GB" dirty="0"/>
              <a:t>Consideration of the typical conventions. For example, how would the Web developer build the website without knowing text sizes, colours and other descriptive features</a:t>
            </a:r>
          </a:p>
        </p:txBody>
      </p:sp>
    </p:spTree>
    <p:extLst>
      <p:ext uri="{BB962C8B-B14F-4D97-AF65-F5344CB8AC3E}">
        <p14:creationId xmlns:p14="http://schemas.microsoft.com/office/powerpoint/2010/main" val="8806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2333-B957-457A-98CF-AC971F8C35D0}"/>
              </a:ext>
            </a:extLst>
          </p:cNvPr>
          <p:cNvSpPr>
            <a:spLocks noGrp="1"/>
          </p:cNvSpPr>
          <p:nvPr>
            <p:ph type="title" idx="100"/>
          </p:nvPr>
        </p:nvSpPr>
        <p:spPr/>
        <p:txBody>
          <a:bodyPr/>
          <a:lstStyle/>
          <a:p>
            <a:endParaRPr lang="en-GB"/>
          </a:p>
        </p:txBody>
      </p:sp>
      <p:pic>
        <p:nvPicPr>
          <p:cNvPr id="4" name="Picture 3">
            <a:extLst>
              <a:ext uri="{FF2B5EF4-FFF2-40B4-BE49-F238E27FC236}">
                <a16:creationId xmlns:a16="http://schemas.microsoft.com/office/drawing/2014/main" id="{C5D9AC13-5326-4B86-962E-EBD99C25938A}"/>
              </a:ext>
            </a:extLst>
          </p:cNvPr>
          <p:cNvPicPr>
            <a:picLocks noChangeAspect="1"/>
          </p:cNvPicPr>
          <p:nvPr/>
        </p:nvPicPr>
        <p:blipFill>
          <a:blip r:embed="rId2"/>
          <a:stretch>
            <a:fillRect/>
          </a:stretch>
        </p:blipFill>
        <p:spPr>
          <a:xfrm>
            <a:off x="0" y="195491"/>
            <a:ext cx="9144000" cy="4752517"/>
          </a:xfrm>
          <a:prstGeom prst="rect">
            <a:avLst/>
          </a:prstGeom>
        </p:spPr>
      </p:pic>
    </p:spTree>
    <p:extLst>
      <p:ext uri="{BB962C8B-B14F-4D97-AF65-F5344CB8AC3E}">
        <p14:creationId xmlns:p14="http://schemas.microsoft.com/office/powerpoint/2010/main" val="2193610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FED9-7FFF-447B-8F74-57212F590855}"/>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9CC0996E-8BF7-49C1-A9C5-3682D6A3ADBD}"/>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363D3921-85B2-4DB9-8D69-DDB153AC72AE}"/>
              </a:ext>
            </a:extLst>
          </p:cNvPr>
          <p:cNvPicPr>
            <a:picLocks noChangeAspect="1"/>
          </p:cNvPicPr>
          <p:nvPr/>
        </p:nvPicPr>
        <p:blipFill>
          <a:blip r:embed="rId2"/>
          <a:stretch>
            <a:fillRect/>
          </a:stretch>
        </p:blipFill>
        <p:spPr>
          <a:xfrm>
            <a:off x="159247" y="114300"/>
            <a:ext cx="5723861" cy="5143500"/>
          </a:xfrm>
          <a:prstGeom prst="rect">
            <a:avLst/>
          </a:prstGeom>
        </p:spPr>
      </p:pic>
      <p:sp>
        <p:nvSpPr>
          <p:cNvPr id="7" name="TextBox 6">
            <a:extLst>
              <a:ext uri="{FF2B5EF4-FFF2-40B4-BE49-F238E27FC236}">
                <a16:creationId xmlns:a16="http://schemas.microsoft.com/office/drawing/2014/main" id="{18B6C658-82CD-475E-AA5D-3A6DA7B40BD8}"/>
              </a:ext>
            </a:extLst>
          </p:cNvPr>
          <p:cNvSpPr txBox="1"/>
          <p:nvPr/>
        </p:nvSpPr>
        <p:spPr>
          <a:xfrm>
            <a:off x="5883108" y="930350"/>
            <a:ext cx="3149194" cy="2308324"/>
          </a:xfrm>
          <a:prstGeom prst="rect">
            <a:avLst/>
          </a:prstGeom>
          <a:solidFill>
            <a:schemeClr val="accent2">
              <a:lumMod val="20000"/>
              <a:lumOff val="80000"/>
            </a:schemeClr>
          </a:solidFill>
        </p:spPr>
        <p:txBody>
          <a:bodyPr wrap="square">
            <a:spAutoFit/>
          </a:bodyPr>
          <a:lstStyle/>
          <a:p>
            <a:r>
              <a:rPr lang="en-GB" dirty="0"/>
              <a:t>Must show the overall breakdown of the problem. From here, they should select one sub-system and break it down in the next stage, which would be the algorithm using a flowchart or pseudocode as demonstrated</a:t>
            </a:r>
          </a:p>
        </p:txBody>
      </p:sp>
    </p:spTree>
    <p:extLst>
      <p:ext uri="{BB962C8B-B14F-4D97-AF65-F5344CB8AC3E}">
        <p14:creationId xmlns:p14="http://schemas.microsoft.com/office/powerpoint/2010/main" val="2291390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C819-4B0F-4EBC-B012-BB9E4F723CB1}"/>
              </a:ext>
            </a:extLst>
          </p:cNvPr>
          <p:cNvSpPr>
            <a:spLocks noGrp="1"/>
          </p:cNvSpPr>
          <p:nvPr>
            <p:ph type="title" idx="100"/>
          </p:nvPr>
        </p:nvSpPr>
        <p:spPr/>
        <p:txBody>
          <a:bodyPr/>
          <a:lstStyle/>
          <a:p>
            <a:r>
              <a:rPr lang="en-GB" dirty="0"/>
              <a:t>H</a:t>
            </a:r>
          </a:p>
        </p:txBody>
      </p:sp>
      <p:sp>
        <p:nvSpPr>
          <p:cNvPr id="3" name="Text Placeholder 2">
            <a:extLst>
              <a:ext uri="{FF2B5EF4-FFF2-40B4-BE49-F238E27FC236}">
                <a16:creationId xmlns:a16="http://schemas.microsoft.com/office/drawing/2014/main" id="{914A3275-AEBD-4715-A8F6-417154DE887C}"/>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EDFE525A-6575-4F56-8035-F9D6AFD30676}"/>
              </a:ext>
            </a:extLst>
          </p:cNvPr>
          <p:cNvPicPr>
            <a:picLocks noChangeAspect="1"/>
          </p:cNvPicPr>
          <p:nvPr/>
        </p:nvPicPr>
        <p:blipFill>
          <a:blip r:embed="rId2"/>
          <a:stretch>
            <a:fillRect/>
          </a:stretch>
        </p:blipFill>
        <p:spPr>
          <a:xfrm>
            <a:off x="131674" y="254501"/>
            <a:ext cx="7059168" cy="4634497"/>
          </a:xfrm>
          <a:prstGeom prst="rect">
            <a:avLst/>
          </a:prstGeom>
        </p:spPr>
      </p:pic>
      <p:sp>
        <p:nvSpPr>
          <p:cNvPr id="7" name="TextBox 6">
            <a:extLst>
              <a:ext uri="{FF2B5EF4-FFF2-40B4-BE49-F238E27FC236}">
                <a16:creationId xmlns:a16="http://schemas.microsoft.com/office/drawing/2014/main" id="{23D302A3-AB48-496B-94CA-8653ECCF2E4A}"/>
              </a:ext>
            </a:extLst>
          </p:cNvPr>
          <p:cNvSpPr txBox="1"/>
          <p:nvPr/>
        </p:nvSpPr>
        <p:spPr>
          <a:xfrm>
            <a:off x="6620257" y="1371600"/>
            <a:ext cx="2179929" cy="1754326"/>
          </a:xfrm>
          <a:prstGeom prst="rect">
            <a:avLst/>
          </a:prstGeom>
          <a:solidFill>
            <a:schemeClr val="accent2">
              <a:lumMod val="20000"/>
              <a:lumOff val="80000"/>
            </a:schemeClr>
          </a:solidFill>
        </p:spPr>
        <p:txBody>
          <a:bodyPr wrap="square">
            <a:spAutoFit/>
          </a:bodyPr>
          <a:lstStyle/>
          <a:p>
            <a:r>
              <a:rPr lang="en-GB" dirty="0"/>
              <a:t>This flowchart detailing the room booking process is a clear, organised, and thorough piece of work</a:t>
            </a:r>
          </a:p>
        </p:txBody>
      </p:sp>
      <p:sp>
        <p:nvSpPr>
          <p:cNvPr id="9" name="TextBox 8">
            <a:extLst>
              <a:ext uri="{FF2B5EF4-FFF2-40B4-BE49-F238E27FC236}">
                <a16:creationId xmlns:a16="http://schemas.microsoft.com/office/drawing/2014/main" id="{E937E2AC-8D22-4D37-ACF0-EE104E1F77FF}"/>
              </a:ext>
            </a:extLst>
          </p:cNvPr>
          <p:cNvSpPr txBox="1"/>
          <p:nvPr/>
        </p:nvSpPr>
        <p:spPr>
          <a:xfrm>
            <a:off x="2673706" y="134035"/>
            <a:ext cx="4572000" cy="646331"/>
          </a:xfrm>
          <a:prstGeom prst="rect">
            <a:avLst/>
          </a:prstGeom>
          <a:solidFill>
            <a:schemeClr val="accent2">
              <a:lumMod val="20000"/>
              <a:lumOff val="80000"/>
            </a:schemeClr>
          </a:solidFill>
        </p:spPr>
        <p:txBody>
          <a:bodyPr wrap="square">
            <a:spAutoFit/>
          </a:bodyPr>
          <a:lstStyle/>
          <a:p>
            <a:r>
              <a:rPr lang="en-GB" dirty="0"/>
              <a:t>Handles various scenarios, including different room types and user statuses (new or existing)</a:t>
            </a:r>
          </a:p>
        </p:txBody>
      </p:sp>
      <p:sp>
        <p:nvSpPr>
          <p:cNvPr id="11" name="TextBox 10">
            <a:extLst>
              <a:ext uri="{FF2B5EF4-FFF2-40B4-BE49-F238E27FC236}">
                <a16:creationId xmlns:a16="http://schemas.microsoft.com/office/drawing/2014/main" id="{5E396D07-3ECB-48AD-B85B-7985202192D9}"/>
              </a:ext>
            </a:extLst>
          </p:cNvPr>
          <p:cNvSpPr txBox="1"/>
          <p:nvPr/>
        </p:nvSpPr>
        <p:spPr>
          <a:xfrm>
            <a:off x="6506870" y="3250673"/>
            <a:ext cx="2505456" cy="1754326"/>
          </a:xfrm>
          <a:prstGeom prst="rect">
            <a:avLst/>
          </a:prstGeom>
          <a:solidFill>
            <a:schemeClr val="accent2">
              <a:lumMod val="20000"/>
              <a:lumOff val="80000"/>
            </a:schemeClr>
          </a:solidFill>
        </p:spPr>
        <p:txBody>
          <a:bodyPr wrap="square">
            <a:spAutoFit/>
          </a:bodyPr>
          <a:lstStyle/>
          <a:p>
            <a:r>
              <a:rPr lang="en-GB" dirty="0"/>
              <a:t>Integrates essential backend processes like room availability checks, user authentication, and data storage in the RZA database</a:t>
            </a:r>
          </a:p>
        </p:txBody>
      </p:sp>
    </p:spTree>
    <p:extLst>
      <p:ext uri="{BB962C8B-B14F-4D97-AF65-F5344CB8AC3E}">
        <p14:creationId xmlns:p14="http://schemas.microsoft.com/office/powerpoint/2010/main" val="30789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Testing Strategy</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Black box testing</a:t>
            </a:r>
            <a:endParaRPr lang="en-US" sz="1800" dirty="0"/>
          </a:p>
          <a:p>
            <a:pPr marL="342900" indent="-342900">
              <a:buSzPct val="100000"/>
              <a:buChar char="•"/>
            </a:pPr>
            <a:r>
              <a:rPr lang="en-US" sz="1800" dirty="0">
                <a:solidFill>
                  <a:srgbClr val="000000"/>
                </a:solidFill>
              </a:rPr>
              <a:t>White box testing</a:t>
            </a:r>
            <a:endParaRPr lang="en-US" sz="1800" dirty="0"/>
          </a:p>
          <a:p>
            <a:pPr marL="342900" indent="-342900">
              <a:buSzPct val="100000"/>
              <a:buChar char="•"/>
            </a:pPr>
            <a:r>
              <a:rPr lang="en-US" sz="1800" dirty="0">
                <a:solidFill>
                  <a:srgbClr val="000000"/>
                </a:solidFill>
              </a:rPr>
              <a:t>Functional testing</a:t>
            </a:r>
            <a:endParaRPr lang="en-US" sz="1800" dirty="0"/>
          </a:p>
          <a:p>
            <a:pPr marL="342900" indent="-342900">
              <a:buSzPct val="100000"/>
              <a:buChar char="•"/>
            </a:pPr>
            <a:r>
              <a:rPr lang="en-US" sz="1800" dirty="0">
                <a:solidFill>
                  <a:srgbClr val="000000"/>
                </a:solidFill>
              </a:rPr>
              <a:t>Integration testing</a:t>
            </a:r>
            <a:endParaRPr lang="en-US" sz="1800" dirty="0"/>
          </a:p>
          <a:p>
            <a:pPr marL="342900" indent="-342900">
              <a:buSzPct val="100000"/>
              <a:buChar char="•"/>
            </a:pPr>
            <a:r>
              <a:rPr lang="en-US" sz="1800" dirty="0">
                <a:solidFill>
                  <a:srgbClr val="000000"/>
                </a:solidFill>
              </a:rPr>
              <a:t>Unit testing</a:t>
            </a:r>
            <a:endParaRPr lang="en-US" sz="1800" dirty="0"/>
          </a:p>
          <a:p>
            <a:pPr marL="342900" indent="-342900">
              <a:buSzPct val="100000"/>
              <a:buChar char="•"/>
            </a:pPr>
            <a:r>
              <a:rPr lang="en-US" sz="1800" dirty="0">
                <a:solidFill>
                  <a:srgbClr val="000000"/>
                </a:solidFill>
              </a:rPr>
              <a:t>User acceptance testing</a:t>
            </a:r>
            <a:endParaRPr 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6A22-65F6-497F-88EC-E96F08149B59}"/>
              </a:ext>
            </a:extLst>
          </p:cNvPr>
          <p:cNvSpPr>
            <a:spLocks noGrp="1"/>
          </p:cNvSpPr>
          <p:nvPr>
            <p:ph type="title" idx="100"/>
          </p:nvPr>
        </p:nvSpPr>
        <p:spPr/>
        <p:txBody>
          <a:bodyPr/>
          <a:lstStyle/>
          <a:p>
            <a:r>
              <a:rPr lang="en-GB" dirty="0"/>
              <a:t>Testing</a:t>
            </a:r>
          </a:p>
        </p:txBody>
      </p:sp>
      <p:sp>
        <p:nvSpPr>
          <p:cNvPr id="3" name="Text Placeholder 2">
            <a:extLst>
              <a:ext uri="{FF2B5EF4-FFF2-40B4-BE49-F238E27FC236}">
                <a16:creationId xmlns:a16="http://schemas.microsoft.com/office/drawing/2014/main" id="{4A796C1A-EE8F-41C5-B253-FA5461A9F0B5}"/>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F4FDBFA3-0461-4A87-A61C-C1BD96DF6BCC}"/>
              </a:ext>
            </a:extLst>
          </p:cNvPr>
          <p:cNvPicPr>
            <a:picLocks noChangeAspect="1"/>
          </p:cNvPicPr>
          <p:nvPr/>
        </p:nvPicPr>
        <p:blipFill>
          <a:blip r:embed="rId2"/>
          <a:stretch>
            <a:fillRect/>
          </a:stretch>
        </p:blipFill>
        <p:spPr>
          <a:xfrm>
            <a:off x="84766" y="833932"/>
            <a:ext cx="6079129" cy="3578047"/>
          </a:xfrm>
          <a:prstGeom prst="rect">
            <a:avLst/>
          </a:prstGeom>
        </p:spPr>
      </p:pic>
      <p:sp>
        <p:nvSpPr>
          <p:cNvPr id="7" name="TextBox 6">
            <a:extLst>
              <a:ext uri="{FF2B5EF4-FFF2-40B4-BE49-F238E27FC236}">
                <a16:creationId xmlns:a16="http://schemas.microsoft.com/office/drawing/2014/main" id="{33F6DD2C-0492-465C-AFB2-073C029A48A9}"/>
              </a:ext>
            </a:extLst>
          </p:cNvPr>
          <p:cNvSpPr txBox="1"/>
          <p:nvPr/>
        </p:nvSpPr>
        <p:spPr>
          <a:xfrm>
            <a:off x="5592471" y="277977"/>
            <a:ext cx="2878531" cy="1477328"/>
          </a:xfrm>
          <a:prstGeom prst="rect">
            <a:avLst/>
          </a:prstGeom>
          <a:solidFill>
            <a:schemeClr val="accent2">
              <a:lumMod val="20000"/>
              <a:lumOff val="80000"/>
            </a:schemeClr>
          </a:solidFill>
        </p:spPr>
        <p:txBody>
          <a:bodyPr wrap="square">
            <a:spAutoFit/>
          </a:bodyPr>
          <a:lstStyle/>
          <a:p>
            <a:r>
              <a:rPr lang="en-GB" dirty="0"/>
              <a:t>Well-structured, detailing the components, the type of tests to be conducted, and the prerequisites and dependencies for each test</a:t>
            </a:r>
          </a:p>
        </p:txBody>
      </p:sp>
      <p:sp>
        <p:nvSpPr>
          <p:cNvPr id="9" name="TextBox 8">
            <a:extLst>
              <a:ext uri="{FF2B5EF4-FFF2-40B4-BE49-F238E27FC236}">
                <a16:creationId xmlns:a16="http://schemas.microsoft.com/office/drawing/2014/main" id="{79D695E6-A2E1-4243-BE7E-FD06A9ED4FE1}"/>
              </a:ext>
            </a:extLst>
          </p:cNvPr>
          <p:cNvSpPr txBox="1"/>
          <p:nvPr/>
        </p:nvSpPr>
        <p:spPr>
          <a:xfrm>
            <a:off x="5592471" y="2001244"/>
            <a:ext cx="2542032" cy="2308324"/>
          </a:xfrm>
          <a:prstGeom prst="rect">
            <a:avLst/>
          </a:prstGeom>
          <a:solidFill>
            <a:schemeClr val="accent2">
              <a:lumMod val="20000"/>
              <a:lumOff val="80000"/>
            </a:schemeClr>
          </a:solidFill>
        </p:spPr>
        <p:txBody>
          <a:bodyPr wrap="square">
            <a:spAutoFit/>
          </a:bodyPr>
          <a:lstStyle/>
          <a:p>
            <a:r>
              <a:rPr lang="en-GB" dirty="0"/>
              <a:t>Each system component, such as the navigation bar, homepage, about page, and educational visits page, is covered, demonstrating a comprehensive approach.</a:t>
            </a:r>
          </a:p>
        </p:txBody>
      </p:sp>
    </p:spTree>
    <p:extLst>
      <p:ext uri="{BB962C8B-B14F-4D97-AF65-F5344CB8AC3E}">
        <p14:creationId xmlns:p14="http://schemas.microsoft.com/office/powerpoint/2010/main" val="372308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ADB9-8A13-4F17-8D9A-4A5E153CD0C7}"/>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11EC275F-B3F3-4B42-AB4B-DCA593FF4267}"/>
              </a:ext>
            </a:extLst>
          </p:cNvPr>
          <p:cNvSpPr>
            <a:spLocks noGrp="1"/>
          </p:cNvSpPr>
          <p:nvPr>
            <p:ph type="body" idx="101"/>
          </p:nvPr>
        </p:nvSpPr>
        <p:spPr/>
        <p:txBody>
          <a:bodyPr/>
          <a:lstStyle/>
          <a:p>
            <a:r>
              <a:rPr lang="en-GB" dirty="0"/>
              <a:t>Include White box, black box testing, functional testing, and integration testing </a:t>
            </a:r>
          </a:p>
        </p:txBody>
      </p:sp>
      <p:sp>
        <p:nvSpPr>
          <p:cNvPr id="5" name="TextBox 4">
            <a:extLst>
              <a:ext uri="{FF2B5EF4-FFF2-40B4-BE49-F238E27FC236}">
                <a16:creationId xmlns:a16="http://schemas.microsoft.com/office/drawing/2014/main" id="{E15A5537-4233-4FFA-92FE-A20E2A1F6153}"/>
              </a:ext>
            </a:extLst>
          </p:cNvPr>
          <p:cNvSpPr txBox="1"/>
          <p:nvPr/>
        </p:nvSpPr>
        <p:spPr>
          <a:xfrm>
            <a:off x="457200" y="1539042"/>
            <a:ext cx="7772400" cy="646331"/>
          </a:xfrm>
          <a:prstGeom prst="rect">
            <a:avLst/>
          </a:prstGeom>
          <a:noFill/>
        </p:spPr>
        <p:txBody>
          <a:bodyPr wrap="square">
            <a:spAutoFit/>
          </a:bodyPr>
          <a:lstStyle/>
          <a:p>
            <a:r>
              <a:rPr lang="en-GB" dirty="0"/>
              <a:t>The strategy specifies testing all buttons, the homepage unit, and its integration within the website, showing attention to detail.</a:t>
            </a:r>
          </a:p>
        </p:txBody>
      </p:sp>
      <p:sp>
        <p:nvSpPr>
          <p:cNvPr id="7" name="TextBox 6">
            <a:extLst>
              <a:ext uri="{FF2B5EF4-FFF2-40B4-BE49-F238E27FC236}">
                <a16:creationId xmlns:a16="http://schemas.microsoft.com/office/drawing/2014/main" id="{0C084254-C5E3-4E96-A162-39127B21DF80}"/>
              </a:ext>
            </a:extLst>
          </p:cNvPr>
          <p:cNvSpPr txBox="1"/>
          <p:nvPr/>
        </p:nvSpPr>
        <p:spPr>
          <a:xfrm>
            <a:off x="457200" y="2681129"/>
            <a:ext cx="7772400" cy="1200329"/>
          </a:xfrm>
          <a:prstGeom prst="rect">
            <a:avLst/>
          </a:prstGeom>
          <a:solidFill>
            <a:schemeClr val="accent6">
              <a:lumMod val="20000"/>
              <a:lumOff val="80000"/>
            </a:schemeClr>
          </a:solidFill>
        </p:spPr>
        <p:txBody>
          <a:bodyPr wrap="square">
            <a:spAutoFit/>
          </a:bodyPr>
          <a:lstStyle/>
          <a:p>
            <a:r>
              <a:rPr lang="en-GB" dirty="0"/>
              <a:t>Test strategy is comprehensive and well-detailed, covering multiple testing types and ensuring all aspects of the website are thoroughly tested. The clear layout and thorough explanations demonstrate the student’s understanding of testing methodologies and their application,</a:t>
            </a:r>
          </a:p>
        </p:txBody>
      </p:sp>
    </p:spTree>
    <p:extLst>
      <p:ext uri="{BB962C8B-B14F-4D97-AF65-F5344CB8AC3E}">
        <p14:creationId xmlns:p14="http://schemas.microsoft.com/office/powerpoint/2010/main" val="1689242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Technical Implementation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SQL database structure</a:t>
            </a:r>
            <a:endParaRPr lang="en-US" sz="1800" dirty="0"/>
          </a:p>
          <a:p>
            <a:pPr marL="342900" indent="-342900">
              <a:buSzPct val="100000"/>
              <a:buChar char="•"/>
            </a:pPr>
            <a:r>
              <a:rPr lang="en-US" sz="1800" dirty="0">
                <a:solidFill>
                  <a:srgbClr val="000000"/>
                </a:solidFill>
              </a:rPr>
              <a:t>PHP session management</a:t>
            </a:r>
            <a:endParaRPr lang="en-US" sz="1800" dirty="0"/>
          </a:p>
          <a:p>
            <a:pPr marL="342900" indent="-342900">
              <a:buSzPct val="100000"/>
              <a:buChar char="•"/>
            </a:pPr>
            <a:r>
              <a:rPr lang="en-US" sz="1800" dirty="0">
                <a:solidFill>
                  <a:srgbClr val="000000"/>
                </a:solidFill>
              </a:rPr>
              <a:t>User authentication system</a:t>
            </a:r>
            <a:endParaRPr lang="en-US" sz="1800" dirty="0"/>
          </a:p>
          <a:p>
            <a:pPr marL="342900" indent="-342900">
              <a:buSzPct val="100000"/>
              <a:buChar char="•"/>
            </a:pPr>
            <a:r>
              <a:rPr lang="en-US" sz="1800" dirty="0">
                <a:solidFill>
                  <a:srgbClr val="000000"/>
                </a:solidFill>
              </a:rPr>
              <a:t>Dynamic content rendering</a:t>
            </a:r>
            <a:endParaRPr lang="en-US" sz="1800" dirty="0"/>
          </a:p>
          <a:p>
            <a:pPr marL="342900" indent="-342900">
              <a:buSzPct val="100000"/>
              <a:buChar char="•"/>
            </a:pPr>
            <a:r>
              <a:rPr lang="en-US" sz="1800" dirty="0">
                <a:solidFill>
                  <a:srgbClr val="000000"/>
                </a:solidFill>
              </a:rPr>
              <a:t>Backend validation</a:t>
            </a:r>
            <a:endParaRPr lang="en-US" sz="1800" dirty="0"/>
          </a:p>
          <a:p>
            <a:pPr marL="342900" indent="-342900">
              <a:buSzPct val="100000"/>
              <a:buChar char="•"/>
            </a:pPr>
            <a:r>
              <a:rPr lang="en-US" sz="1800" dirty="0">
                <a:solidFill>
                  <a:srgbClr val="000000"/>
                </a:solidFill>
              </a:rPr>
              <a:t>API integration</a:t>
            </a:r>
            <a:endParaRPr lang="en-US" sz="1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Database Design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Customer table structure</a:t>
            </a:r>
            <a:endParaRPr lang="en-US" sz="1800" dirty="0"/>
          </a:p>
          <a:p>
            <a:pPr marL="342900" indent="-342900">
              <a:buSzPct val="100000"/>
              <a:buChar char="•"/>
            </a:pPr>
            <a:r>
              <a:rPr lang="en-US" sz="1800" dirty="0">
                <a:solidFill>
                  <a:srgbClr val="000000"/>
                </a:solidFill>
              </a:rPr>
              <a:t>Room booking system</a:t>
            </a:r>
            <a:endParaRPr lang="en-US" sz="1800" dirty="0"/>
          </a:p>
          <a:p>
            <a:pPr marL="342900" indent="-342900">
              <a:buSzPct val="100000"/>
              <a:buChar char="•"/>
            </a:pPr>
            <a:r>
              <a:rPr lang="en-US" sz="1800" dirty="0">
                <a:solidFill>
                  <a:srgbClr val="000000"/>
                </a:solidFill>
              </a:rPr>
              <a:t>Data relationships</a:t>
            </a:r>
            <a:endParaRPr lang="en-US" sz="1800" dirty="0"/>
          </a:p>
          <a:p>
            <a:pPr marL="342900" indent="-342900">
              <a:buSzPct val="100000"/>
              <a:buChar char="•"/>
            </a:pPr>
            <a:r>
              <a:rPr lang="en-US" sz="1800" dirty="0">
                <a:solidFill>
                  <a:srgbClr val="000000"/>
                </a:solidFill>
              </a:rPr>
              <a:t>Security measures</a:t>
            </a:r>
            <a:endParaRPr lang="en-US" sz="1800" dirty="0"/>
          </a:p>
          <a:p>
            <a:pPr marL="342900" indent="-342900">
              <a:buSzPct val="100000"/>
              <a:buChar char="•"/>
            </a:pPr>
            <a:r>
              <a:rPr lang="en-US" sz="1800" dirty="0">
                <a:solidFill>
                  <a:srgbClr val="000000"/>
                </a:solidFill>
              </a:rPr>
              <a:t>Error handling</a:t>
            </a:r>
            <a:endParaRPr lang="en-US" sz="1800" dirty="0"/>
          </a:p>
          <a:p>
            <a:pPr marL="342900" indent="-342900">
              <a:buSzPct val="100000"/>
              <a:buChar char="•"/>
            </a:pPr>
            <a:r>
              <a:rPr lang="en-US" sz="1800" dirty="0">
                <a:solidFill>
                  <a:srgbClr val="000000"/>
                </a:solidFill>
              </a:rPr>
              <a:t>Performance optimization</a:t>
            </a:r>
            <a:endParaRPr lang="en-US" sz="1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Code Quality Measures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Efficient functional code</a:t>
            </a:r>
            <a:endParaRPr lang="en-US" sz="1800" dirty="0"/>
          </a:p>
          <a:p>
            <a:pPr marL="342900" indent="-342900">
              <a:buSzPct val="100000"/>
              <a:buChar char="•"/>
            </a:pPr>
            <a:r>
              <a:rPr lang="en-US" sz="1800" dirty="0">
                <a:solidFill>
                  <a:srgbClr val="000000"/>
                </a:solidFill>
              </a:rPr>
              <a:t>Multiple language implementation</a:t>
            </a:r>
            <a:endParaRPr lang="en-US" sz="1800" dirty="0"/>
          </a:p>
          <a:p>
            <a:pPr marL="342900" indent="-342900">
              <a:buSzPct val="100000"/>
              <a:buChar char="•"/>
            </a:pPr>
            <a:r>
              <a:rPr lang="en-US" sz="1800" dirty="0">
                <a:solidFill>
                  <a:srgbClr val="000000"/>
                </a:solidFill>
              </a:rPr>
              <a:t>Input validation</a:t>
            </a:r>
            <a:endParaRPr lang="en-US" sz="1800" dirty="0"/>
          </a:p>
          <a:p>
            <a:pPr marL="342900" indent="-342900">
              <a:buSzPct val="100000"/>
              <a:buChar char="•"/>
            </a:pPr>
            <a:r>
              <a:rPr lang="en-US" sz="1800" dirty="0">
                <a:solidFill>
                  <a:srgbClr val="000000"/>
                </a:solidFill>
              </a:rPr>
              <a:t>Error message handling</a:t>
            </a:r>
            <a:endParaRPr lang="en-US" sz="1800" dirty="0"/>
          </a:p>
          <a:p>
            <a:pPr marL="342900" indent="-342900">
              <a:buSzPct val="100000"/>
              <a:buChar char="•"/>
            </a:pPr>
            <a:r>
              <a:rPr lang="en-US" sz="1800" dirty="0">
                <a:solidFill>
                  <a:srgbClr val="000000"/>
                </a:solidFill>
              </a:rPr>
              <a:t>Output verification</a:t>
            </a:r>
            <a:endParaRPr lang="en-US" sz="1800" dirty="0"/>
          </a:p>
          <a:p>
            <a:pPr marL="342900" indent="-342900">
              <a:buSzPct val="100000"/>
              <a:buChar char="•"/>
            </a:pPr>
            <a:r>
              <a:rPr lang="en-US" sz="1800" dirty="0">
                <a:solidFill>
                  <a:srgbClr val="000000"/>
                </a:solidFill>
              </a:rPr>
              <a:t>Documentation standards</a:t>
            </a:r>
            <a:endParaRPr lang="en-US"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User Experience Evaluation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Survey design</a:t>
            </a:r>
            <a:endParaRPr lang="en-US" sz="1800" dirty="0"/>
          </a:p>
          <a:p>
            <a:pPr marL="342900" indent="-342900">
              <a:buSzPct val="100000"/>
              <a:buChar char="•"/>
            </a:pPr>
            <a:r>
              <a:rPr lang="en-US" sz="1800" dirty="0">
                <a:solidFill>
                  <a:srgbClr val="000000"/>
                </a:solidFill>
              </a:rPr>
              <a:t>Navigation testing</a:t>
            </a:r>
            <a:endParaRPr lang="en-US" sz="1800" dirty="0"/>
          </a:p>
          <a:p>
            <a:pPr marL="342900" indent="-342900">
              <a:buSzPct val="100000"/>
              <a:buChar char="•"/>
            </a:pPr>
            <a:r>
              <a:rPr lang="en-US" sz="1800" dirty="0">
                <a:solidFill>
                  <a:srgbClr val="000000"/>
                </a:solidFill>
              </a:rPr>
              <a:t>Visual design feedback</a:t>
            </a:r>
            <a:endParaRPr lang="en-US" sz="1800" dirty="0"/>
          </a:p>
          <a:p>
            <a:pPr marL="342900" indent="-342900">
              <a:buSzPct val="100000"/>
              <a:buChar char="•"/>
            </a:pPr>
            <a:r>
              <a:rPr lang="en-US" sz="1800" dirty="0">
                <a:solidFill>
                  <a:srgbClr val="000000"/>
                </a:solidFill>
              </a:rPr>
              <a:t>Functionality assessment</a:t>
            </a:r>
            <a:endParaRPr lang="en-US" sz="1800" dirty="0"/>
          </a:p>
          <a:p>
            <a:pPr marL="342900" indent="-342900">
              <a:buSzPct val="100000"/>
              <a:buChar char="•"/>
            </a:pPr>
            <a:r>
              <a:rPr lang="en-US" sz="1800" dirty="0">
                <a:solidFill>
                  <a:srgbClr val="000000"/>
                </a:solidFill>
              </a:rPr>
              <a:t>User interaction analysis</a:t>
            </a:r>
            <a:endParaRPr lang="en-US" sz="1800" dirty="0"/>
          </a:p>
          <a:p>
            <a:pPr marL="342900" indent="-342900">
              <a:buSzPct val="100000"/>
              <a:buChar char="•"/>
            </a:pPr>
            <a:r>
              <a:rPr lang="en-US" sz="1800" dirty="0">
                <a:solidFill>
                  <a:srgbClr val="000000"/>
                </a:solidFill>
              </a:rPr>
              <a:t>Performance metrics</a:t>
            </a:r>
            <a:endParaRPr lang="en-US" sz="1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Asset Management</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Copyright compliance</a:t>
            </a:r>
            <a:endParaRPr lang="en-US" sz="1800" dirty="0"/>
          </a:p>
          <a:p>
            <a:pPr marL="342900" indent="-342900">
              <a:buSzPct val="100000"/>
              <a:buChar char="•"/>
            </a:pPr>
            <a:r>
              <a:rPr lang="en-US" sz="1800" dirty="0">
                <a:solidFill>
                  <a:srgbClr val="000000"/>
                </a:solidFill>
              </a:rPr>
              <a:t>Source validation</a:t>
            </a:r>
            <a:endParaRPr lang="en-US" sz="1800" dirty="0"/>
          </a:p>
          <a:p>
            <a:pPr marL="342900" indent="-342900">
              <a:buSzPct val="100000"/>
              <a:buChar char="•"/>
            </a:pPr>
            <a:r>
              <a:rPr lang="en-US" sz="1800" dirty="0">
                <a:solidFill>
                  <a:srgbClr val="000000"/>
                </a:solidFill>
              </a:rPr>
              <a:t>Image optimization</a:t>
            </a:r>
            <a:endParaRPr lang="en-US" sz="1800" dirty="0"/>
          </a:p>
          <a:p>
            <a:pPr marL="342900" indent="-342900">
              <a:buSzPct val="100000"/>
              <a:buChar char="•"/>
            </a:pPr>
            <a:r>
              <a:rPr lang="en-US" sz="1800" dirty="0">
                <a:solidFill>
                  <a:srgbClr val="000000"/>
                </a:solidFill>
              </a:rPr>
              <a:t>Content relevance</a:t>
            </a:r>
            <a:endParaRPr lang="en-US" sz="1800" dirty="0"/>
          </a:p>
          <a:p>
            <a:pPr marL="342900" indent="-342900">
              <a:buSzPct val="100000"/>
              <a:buChar char="•"/>
            </a:pPr>
            <a:r>
              <a:rPr lang="en-US" sz="1800" dirty="0">
                <a:solidFill>
                  <a:srgbClr val="000000"/>
                </a:solidFill>
              </a:rPr>
              <a:t>Brand consistency</a:t>
            </a:r>
            <a:endParaRPr lang="en-US" sz="1800" dirty="0"/>
          </a:p>
          <a:p>
            <a:pPr marL="342900" indent="-342900">
              <a:buSzPct val="100000"/>
              <a:buChar char="•"/>
            </a:pPr>
            <a:r>
              <a:rPr lang="en-US" sz="1800" dirty="0">
                <a:solidFill>
                  <a:srgbClr val="000000"/>
                </a:solidFill>
              </a:rPr>
              <a:t>Resource attribution</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E9BC-C72E-4FAF-BB92-E3D2B0D90F09}"/>
              </a:ext>
            </a:extLst>
          </p:cNvPr>
          <p:cNvSpPr>
            <a:spLocks noGrp="1"/>
          </p:cNvSpPr>
          <p:nvPr>
            <p:ph type="title" idx="100"/>
          </p:nvPr>
        </p:nvSpPr>
        <p:spPr/>
        <p:txBody>
          <a:bodyPr/>
          <a:lstStyle/>
          <a:p>
            <a:endParaRPr lang="en-GB"/>
          </a:p>
        </p:txBody>
      </p:sp>
      <p:pic>
        <p:nvPicPr>
          <p:cNvPr id="4" name="Picture 3">
            <a:extLst>
              <a:ext uri="{FF2B5EF4-FFF2-40B4-BE49-F238E27FC236}">
                <a16:creationId xmlns:a16="http://schemas.microsoft.com/office/drawing/2014/main" id="{393E7253-114E-496E-AB18-FA7EF9E2B6B0}"/>
              </a:ext>
            </a:extLst>
          </p:cNvPr>
          <p:cNvPicPr>
            <a:picLocks noChangeAspect="1"/>
          </p:cNvPicPr>
          <p:nvPr/>
        </p:nvPicPr>
        <p:blipFill>
          <a:blip r:embed="rId2"/>
          <a:stretch>
            <a:fillRect/>
          </a:stretch>
        </p:blipFill>
        <p:spPr>
          <a:xfrm>
            <a:off x="76809" y="0"/>
            <a:ext cx="8686800" cy="4806950"/>
          </a:xfrm>
          <a:prstGeom prst="rect">
            <a:avLst/>
          </a:prstGeom>
        </p:spPr>
      </p:pic>
    </p:spTree>
    <p:extLst>
      <p:ext uri="{BB962C8B-B14F-4D97-AF65-F5344CB8AC3E}">
        <p14:creationId xmlns:p14="http://schemas.microsoft.com/office/powerpoint/2010/main" val="2111736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Security Implementation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Password encryption</a:t>
            </a:r>
            <a:endParaRPr lang="en-US" sz="1800" dirty="0"/>
          </a:p>
          <a:p>
            <a:pPr marL="342900" indent="-342900">
              <a:buSzPct val="100000"/>
              <a:buChar char="•"/>
            </a:pPr>
            <a:r>
              <a:rPr lang="en-US" sz="1800" dirty="0">
                <a:solidFill>
                  <a:srgbClr val="000000"/>
                </a:solidFill>
              </a:rPr>
              <a:t>Session management</a:t>
            </a:r>
            <a:endParaRPr lang="en-US" sz="1800" dirty="0"/>
          </a:p>
          <a:p>
            <a:pPr marL="342900" indent="-342900">
              <a:buSzPct val="100000"/>
              <a:buChar char="•"/>
            </a:pPr>
            <a:r>
              <a:rPr lang="en-US" sz="1800" dirty="0">
                <a:solidFill>
                  <a:srgbClr val="000000"/>
                </a:solidFill>
              </a:rPr>
              <a:t>Data protection</a:t>
            </a:r>
            <a:endParaRPr lang="en-US" sz="1800" dirty="0"/>
          </a:p>
          <a:p>
            <a:pPr marL="342900" indent="-342900">
              <a:buSzPct val="100000"/>
              <a:buChar char="•"/>
            </a:pPr>
            <a:r>
              <a:rPr lang="en-US" sz="1800" dirty="0">
                <a:solidFill>
                  <a:srgbClr val="000000"/>
                </a:solidFill>
              </a:rPr>
              <a:t>Secure cookies</a:t>
            </a:r>
            <a:endParaRPr lang="en-US" sz="1800" dirty="0"/>
          </a:p>
          <a:p>
            <a:pPr marL="342900" indent="-342900">
              <a:buSzPct val="100000"/>
              <a:buChar char="•"/>
            </a:pPr>
            <a:r>
              <a:rPr lang="en-US" sz="1800" dirty="0">
                <a:solidFill>
                  <a:srgbClr val="000000"/>
                </a:solidFill>
              </a:rPr>
              <a:t>Input validation</a:t>
            </a:r>
            <a:endParaRPr lang="en-US" sz="1800" dirty="0"/>
          </a:p>
          <a:p>
            <a:pPr marL="342900" indent="-342900">
              <a:buSzPct val="100000"/>
              <a:buChar char="•"/>
            </a:pPr>
            <a:r>
              <a:rPr lang="en-US" sz="1800" dirty="0">
                <a:solidFill>
                  <a:srgbClr val="000000"/>
                </a:solidFill>
              </a:rPr>
              <a:t>Error handling</a:t>
            </a:r>
            <a:endParaRPr lang="en-US"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Future Development Areas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Content expansion</a:t>
            </a:r>
            <a:endParaRPr lang="en-US" sz="1800" dirty="0"/>
          </a:p>
          <a:p>
            <a:pPr marL="342900" indent="-342900">
              <a:buSzPct val="100000"/>
              <a:buChar char="•"/>
            </a:pPr>
            <a:r>
              <a:rPr lang="en-US" sz="1800" dirty="0">
                <a:solidFill>
                  <a:srgbClr val="000000"/>
                </a:solidFill>
              </a:rPr>
              <a:t>Payment system integration</a:t>
            </a:r>
            <a:endParaRPr lang="en-US" sz="1800" dirty="0"/>
          </a:p>
          <a:p>
            <a:pPr marL="342900" indent="-342900">
              <a:buSzPct val="100000"/>
              <a:buChar char="•"/>
            </a:pPr>
            <a:r>
              <a:rPr lang="en-US" sz="1800" dirty="0">
                <a:solidFill>
                  <a:srgbClr val="000000"/>
                </a:solidFill>
              </a:rPr>
              <a:t>Rewards program</a:t>
            </a:r>
            <a:endParaRPr lang="en-US" sz="1800" dirty="0"/>
          </a:p>
          <a:p>
            <a:pPr marL="342900" indent="-342900">
              <a:buSzPct val="100000"/>
              <a:buChar char="•"/>
            </a:pPr>
            <a:r>
              <a:rPr lang="en-US" sz="1800" dirty="0">
                <a:solidFill>
                  <a:srgbClr val="000000"/>
                </a:solidFill>
              </a:rPr>
              <a:t>Animal API implementation</a:t>
            </a:r>
            <a:endParaRPr lang="en-US" sz="1800" dirty="0"/>
          </a:p>
          <a:p>
            <a:pPr marL="342900" indent="-342900">
              <a:buSzPct val="100000"/>
              <a:buChar char="•"/>
            </a:pPr>
            <a:r>
              <a:rPr lang="en-US" sz="1800" dirty="0">
                <a:solidFill>
                  <a:srgbClr val="000000"/>
                </a:solidFill>
              </a:rPr>
              <a:t>Live deployment</a:t>
            </a:r>
            <a:endParaRPr lang="en-US" sz="1800" dirty="0"/>
          </a:p>
          <a:p>
            <a:pPr marL="342900" indent="-342900">
              <a:buSzPct val="100000"/>
              <a:buChar char="•"/>
            </a:pPr>
            <a:r>
              <a:rPr lang="en-US" sz="1800" dirty="0">
                <a:solidFill>
                  <a:srgbClr val="000000"/>
                </a:solidFill>
              </a:rPr>
              <a:t>Performance optimization</a:t>
            </a:r>
            <a:endParaRPr lang="en-US"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Legal and Ethical Considerations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Copyright compliance</a:t>
            </a:r>
            <a:endParaRPr lang="en-US" sz="1800" dirty="0"/>
          </a:p>
          <a:p>
            <a:pPr marL="342900" indent="-342900">
              <a:buSzPct val="100000"/>
              <a:buChar char="•"/>
            </a:pPr>
            <a:r>
              <a:rPr lang="en-US" sz="1800" dirty="0">
                <a:solidFill>
                  <a:srgbClr val="000000"/>
                </a:solidFill>
              </a:rPr>
              <a:t>Data protection</a:t>
            </a:r>
            <a:endParaRPr lang="en-US" sz="1800" dirty="0"/>
          </a:p>
          <a:p>
            <a:pPr marL="342900" indent="-342900">
              <a:buSzPct val="100000"/>
              <a:buChar char="•"/>
            </a:pPr>
            <a:r>
              <a:rPr lang="en-US" sz="1800" dirty="0">
                <a:solidFill>
                  <a:srgbClr val="000000"/>
                </a:solidFill>
              </a:rPr>
              <a:t>User privacy</a:t>
            </a:r>
            <a:endParaRPr lang="en-US" sz="1800" dirty="0"/>
          </a:p>
          <a:p>
            <a:pPr marL="342900" indent="-342900">
              <a:buSzPct val="100000"/>
              <a:buChar char="•"/>
            </a:pPr>
            <a:r>
              <a:rPr lang="en-US" sz="1800" dirty="0">
                <a:solidFill>
                  <a:srgbClr val="000000"/>
                </a:solidFill>
              </a:rPr>
              <a:t>Accessibility standards</a:t>
            </a:r>
            <a:endParaRPr lang="en-US" sz="1800" dirty="0"/>
          </a:p>
          <a:p>
            <a:pPr marL="342900" indent="-342900">
              <a:buSzPct val="100000"/>
              <a:buChar char="•"/>
            </a:pPr>
            <a:r>
              <a:rPr lang="en-US" sz="1800" dirty="0">
                <a:solidFill>
                  <a:srgbClr val="000000"/>
                </a:solidFill>
              </a:rPr>
              <a:t>Content accuracy</a:t>
            </a:r>
            <a:endParaRPr lang="en-US" sz="1800" dirty="0"/>
          </a:p>
          <a:p>
            <a:pPr marL="342900" indent="-342900">
              <a:buSzPct val="100000"/>
              <a:buChar char="•"/>
            </a:pPr>
            <a:r>
              <a:rPr lang="en-US" sz="1800" dirty="0">
                <a:solidFill>
                  <a:srgbClr val="000000"/>
                </a:solidFill>
              </a:rPr>
              <a:t>Ethical asset usage</a:t>
            </a:r>
            <a:endParaRPr lang="en-US" sz="1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Success Criteria</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Functional requirements met</a:t>
            </a:r>
            <a:endParaRPr lang="en-US" sz="1800" dirty="0"/>
          </a:p>
          <a:p>
            <a:pPr marL="342900" indent="-342900">
              <a:buSzPct val="100000"/>
              <a:buChar char="•"/>
            </a:pPr>
            <a:r>
              <a:rPr lang="en-US" sz="1800" dirty="0">
                <a:solidFill>
                  <a:srgbClr val="000000"/>
                </a:solidFill>
              </a:rPr>
              <a:t>Non-functional requirements achieved</a:t>
            </a:r>
            <a:endParaRPr lang="en-US" sz="1800" dirty="0"/>
          </a:p>
          <a:p>
            <a:pPr marL="342900" indent="-342900">
              <a:buSzPct val="100000"/>
              <a:buChar char="•"/>
            </a:pPr>
            <a:r>
              <a:rPr lang="en-US" sz="1800" dirty="0">
                <a:solidFill>
                  <a:srgbClr val="000000"/>
                </a:solidFill>
              </a:rPr>
              <a:t>User satisfaction metrics</a:t>
            </a:r>
            <a:endParaRPr lang="en-US" sz="1800" dirty="0"/>
          </a:p>
          <a:p>
            <a:pPr marL="342900" indent="-342900">
              <a:buSzPct val="100000"/>
              <a:buChar char="•"/>
            </a:pPr>
            <a:r>
              <a:rPr lang="en-US" sz="1800" dirty="0">
                <a:solidFill>
                  <a:srgbClr val="000000"/>
                </a:solidFill>
              </a:rPr>
              <a:t>Performance standards</a:t>
            </a:r>
            <a:endParaRPr lang="en-US" sz="1800" dirty="0"/>
          </a:p>
          <a:p>
            <a:pPr marL="342900" indent="-342900">
              <a:buSzPct val="100000"/>
              <a:buChar char="•"/>
            </a:pPr>
            <a:r>
              <a:rPr lang="en-US" sz="1800" dirty="0">
                <a:solidFill>
                  <a:srgbClr val="000000"/>
                </a:solidFill>
              </a:rPr>
              <a:t>Security compliance</a:t>
            </a:r>
            <a:endParaRPr lang="en-US" sz="1800" dirty="0"/>
          </a:p>
          <a:p>
            <a:pPr marL="342900" indent="-342900">
              <a:buSzPct val="100000"/>
              <a:buChar char="•"/>
            </a:pPr>
            <a:r>
              <a:rPr lang="en-US" sz="1800" dirty="0">
                <a:solidFill>
                  <a:srgbClr val="000000"/>
                </a:solidFill>
              </a:rPr>
              <a:t>Accessibility standards</a:t>
            </a:r>
            <a:endParaRPr lang="en-US"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Best Practices for Distinction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Comprehensive documentation</a:t>
            </a:r>
            <a:endParaRPr lang="en-US" sz="1800" dirty="0"/>
          </a:p>
          <a:p>
            <a:pPr marL="342900" indent="-342900">
              <a:buSzPct val="100000"/>
              <a:buChar char="•"/>
            </a:pPr>
            <a:r>
              <a:rPr lang="en-US" sz="1800" dirty="0">
                <a:solidFill>
                  <a:srgbClr val="000000"/>
                </a:solidFill>
              </a:rPr>
              <a:t>Thorough testing</a:t>
            </a:r>
            <a:endParaRPr lang="en-US" sz="1800" dirty="0"/>
          </a:p>
          <a:p>
            <a:pPr marL="342900" indent="-342900">
              <a:buSzPct val="100000"/>
              <a:buChar char="•"/>
            </a:pPr>
            <a:r>
              <a:rPr lang="en-US" sz="1800" dirty="0">
                <a:solidFill>
                  <a:srgbClr val="000000"/>
                </a:solidFill>
              </a:rPr>
              <a:t>Clear user focus</a:t>
            </a:r>
            <a:endParaRPr lang="en-US" sz="1800" dirty="0"/>
          </a:p>
          <a:p>
            <a:pPr marL="342900" indent="-342900">
              <a:buSzPct val="100000"/>
              <a:buChar char="•"/>
            </a:pPr>
            <a:r>
              <a:rPr lang="en-US" sz="1800" dirty="0">
                <a:solidFill>
                  <a:srgbClr val="000000"/>
                </a:solidFill>
              </a:rPr>
              <a:t>Technical proficiency</a:t>
            </a:r>
            <a:endParaRPr lang="en-US" sz="1800" dirty="0"/>
          </a:p>
          <a:p>
            <a:pPr marL="342900" indent="-342900">
              <a:buSzPct val="100000"/>
              <a:buChar char="•"/>
            </a:pPr>
            <a:r>
              <a:rPr lang="en-US" sz="1800" dirty="0">
                <a:solidFill>
                  <a:srgbClr val="000000"/>
                </a:solidFill>
              </a:rPr>
              <a:t>Ethical considerations</a:t>
            </a:r>
            <a:endParaRPr lang="en-US" sz="1800" dirty="0"/>
          </a:p>
          <a:p>
            <a:pPr marL="342900" indent="-342900">
              <a:buSzPct val="100000"/>
              <a:buChar char="•"/>
            </a:pPr>
            <a:r>
              <a:rPr lang="en-US" sz="1800" dirty="0">
                <a:solidFill>
                  <a:srgbClr val="000000"/>
                </a:solidFill>
              </a:rPr>
              <a:t>Continuous improvement</a:t>
            </a:r>
            <a:endParaRPr lang="en-US" sz="1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Summary and Key Takeaways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Holistic approach to development</a:t>
            </a:r>
            <a:endParaRPr lang="en-US" sz="1800" dirty="0"/>
          </a:p>
          <a:p>
            <a:pPr marL="342900" indent="-342900">
              <a:buSzPct val="100000"/>
              <a:buChar char="•"/>
            </a:pPr>
            <a:r>
              <a:rPr lang="en-US" sz="1800" dirty="0">
                <a:solidFill>
                  <a:srgbClr val="000000"/>
                </a:solidFill>
              </a:rPr>
              <a:t>Strong technical implementation</a:t>
            </a:r>
            <a:endParaRPr lang="en-US" sz="1800" dirty="0"/>
          </a:p>
          <a:p>
            <a:pPr marL="342900" indent="-342900">
              <a:buSzPct val="100000"/>
              <a:buChar char="•"/>
            </a:pPr>
            <a:r>
              <a:rPr lang="en-US" sz="1800" dirty="0">
                <a:solidFill>
                  <a:srgbClr val="000000"/>
                </a:solidFill>
              </a:rPr>
              <a:t>User-centered design</a:t>
            </a:r>
            <a:endParaRPr lang="en-US" sz="1800" dirty="0"/>
          </a:p>
          <a:p>
            <a:pPr marL="342900" indent="-342900">
              <a:buSzPct val="100000"/>
              <a:buChar char="•"/>
            </a:pPr>
            <a:r>
              <a:rPr lang="en-US" sz="1800" dirty="0">
                <a:solidFill>
                  <a:srgbClr val="000000"/>
                </a:solidFill>
              </a:rPr>
              <a:t>Comprehensive testing</a:t>
            </a:r>
            <a:endParaRPr lang="en-US" sz="1800" dirty="0"/>
          </a:p>
          <a:p>
            <a:pPr marL="342900" indent="-342900">
              <a:buSzPct val="100000"/>
              <a:buChar char="•"/>
            </a:pPr>
            <a:r>
              <a:rPr lang="en-US" sz="1800" dirty="0">
                <a:solidFill>
                  <a:srgbClr val="000000"/>
                </a:solidFill>
              </a:rPr>
              <a:t>Ethical considerations</a:t>
            </a:r>
            <a:endParaRPr lang="en-US" sz="1800" dirty="0"/>
          </a:p>
          <a:p>
            <a:pPr marL="342900" indent="-342900">
              <a:buSzPct val="100000"/>
              <a:buChar char="•"/>
            </a:pPr>
            <a:r>
              <a:rPr lang="en-US" sz="1800" dirty="0">
                <a:solidFill>
                  <a:srgbClr val="000000"/>
                </a:solidFill>
              </a:rPr>
              <a:t>Future development planning</a:t>
            </a:r>
            <a:endParaRPr lang="en-US" sz="1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B1BE-9C78-44E8-9888-8A55E8B401E6}"/>
              </a:ext>
            </a:extLst>
          </p:cNvPr>
          <p:cNvSpPr>
            <a:spLocks noGrp="1"/>
          </p:cNvSpPr>
          <p:nvPr>
            <p:ph type="title" idx="100"/>
          </p:nvPr>
        </p:nvSpPr>
        <p:spPr>
          <a:xfrm>
            <a:off x="685800" y="88697"/>
            <a:ext cx="7772400" cy="914400"/>
          </a:xfrm>
        </p:spPr>
        <p:txBody>
          <a:bodyPr/>
          <a:lstStyle/>
          <a:p>
            <a:r>
              <a:rPr lang="en-GB" dirty="0"/>
              <a:t>Mark Scheme Task 1A</a:t>
            </a:r>
          </a:p>
        </p:txBody>
      </p:sp>
      <p:sp>
        <p:nvSpPr>
          <p:cNvPr id="3" name="Text Placeholder 2">
            <a:extLst>
              <a:ext uri="{FF2B5EF4-FFF2-40B4-BE49-F238E27FC236}">
                <a16:creationId xmlns:a16="http://schemas.microsoft.com/office/drawing/2014/main" id="{0ECB5F9C-9BF1-4793-B2FC-1ED52BBDFB50}"/>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24E4B714-276B-41A7-B382-497921539A0D}"/>
              </a:ext>
            </a:extLst>
          </p:cNvPr>
          <p:cNvPicPr>
            <a:picLocks noChangeAspect="1"/>
          </p:cNvPicPr>
          <p:nvPr/>
        </p:nvPicPr>
        <p:blipFill>
          <a:blip r:embed="rId2"/>
          <a:stretch>
            <a:fillRect/>
          </a:stretch>
        </p:blipFill>
        <p:spPr>
          <a:xfrm>
            <a:off x="393192" y="230132"/>
            <a:ext cx="8178394" cy="3998968"/>
          </a:xfrm>
          <a:prstGeom prst="rect">
            <a:avLst/>
          </a:prstGeom>
        </p:spPr>
      </p:pic>
      <p:pic>
        <p:nvPicPr>
          <p:cNvPr id="7" name="Picture 6">
            <a:extLst>
              <a:ext uri="{FF2B5EF4-FFF2-40B4-BE49-F238E27FC236}">
                <a16:creationId xmlns:a16="http://schemas.microsoft.com/office/drawing/2014/main" id="{D67C30A3-09B2-4FE9-8AA6-44D6F13E6BC7}"/>
              </a:ext>
            </a:extLst>
          </p:cNvPr>
          <p:cNvPicPr>
            <a:picLocks noChangeAspect="1"/>
          </p:cNvPicPr>
          <p:nvPr/>
        </p:nvPicPr>
        <p:blipFill>
          <a:blip r:embed="rId3"/>
          <a:stretch>
            <a:fillRect/>
          </a:stretch>
        </p:blipFill>
        <p:spPr>
          <a:xfrm>
            <a:off x="521207" y="4114714"/>
            <a:ext cx="7772401" cy="1143764"/>
          </a:xfrm>
          <a:prstGeom prst="rect">
            <a:avLst/>
          </a:prstGeom>
        </p:spPr>
      </p:pic>
    </p:spTree>
    <p:extLst>
      <p:ext uri="{BB962C8B-B14F-4D97-AF65-F5344CB8AC3E}">
        <p14:creationId xmlns:p14="http://schemas.microsoft.com/office/powerpoint/2010/main" val="1152106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E7AD-C633-4500-9500-91CEE3E8216D}"/>
              </a:ext>
            </a:extLst>
          </p:cNvPr>
          <p:cNvSpPr>
            <a:spLocks noGrp="1"/>
          </p:cNvSpPr>
          <p:nvPr>
            <p:ph type="title" idx="100"/>
          </p:nvPr>
        </p:nvSpPr>
        <p:spPr>
          <a:xfrm>
            <a:off x="457200" y="114300"/>
            <a:ext cx="7772400" cy="914400"/>
          </a:xfrm>
        </p:spPr>
        <p:txBody>
          <a:bodyPr/>
          <a:lstStyle/>
          <a:p>
            <a:r>
              <a:rPr lang="en-GB" dirty="0"/>
              <a:t>Task 1b</a:t>
            </a:r>
          </a:p>
        </p:txBody>
      </p:sp>
      <p:sp>
        <p:nvSpPr>
          <p:cNvPr id="3" name="Text Placeholder 2">
            <a:extLst>
              <a:ext uri="{FF2B5EF4-FFF2-40B4-BE49-F238E27FC236}">
                <a16:creationId xmlns:a16="http://schemas.microsoft.com/office/drawing/2014/main" id="{C84066F4-D0B2-4037-B484-985A107C2B0C}"/>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6B0F585C-A589-4852-9E67-5517FF9DA7F0}"/>
              </a:ext>
            </a:extLst>
          </p:cNvPr>
          <p:cNvPicPr>
            <a:picLocks noChangeAspect="1"/>
          </p:cNvPicPr>
          <p:nvPr/>
        </p:nvPicPr>
        <p:blipFill>
          <a:blip r:embed="rId2"/>
          <a:stretch>
            <a:fillRect/>
          </a:stretch>
        </p:blipFill>
        <p:spPr>
          <a:xfrm>
            <a:off x="0" y="607427"/>
            <a:ext cx="9144000" cy="3928646"/>
          </a:xfrm>
          <a:prstGeom prst="rect">
            <a:avLst/>
          </a:prstGeom>
        </p:spPr>
      </p:pic>
    </p:spTree>
    <p:extLst>
      <p:ext uri="{BB962C8B-B14F-4D97-AF65-F5344CB8AC3E}">
        <p14:creationId xmlns:p14="http://schemas.microsoft.com/office/powerpoint/2010/main" val="1513001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9F0A-BF45-49FB-85B1-41E7313516D3}"/>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FCBA5737-E8FF-4B11-9831-37256DF71D79}"/>
              </a:ext>
            </a:extLst>
          </p:cNvPr>
          <p:cNvSpPr>
            <a:spLocks noGrp="1"/>
          </p:cNvSpPr>
          <p:nvPr>
            <p:ph type="body" idx="101"/>
          </p:nvPr>
        </p:nvSpPr>
        <p:spPr/>
        <p:txBody>
          <a:bodyPr/>
          <a:lstStyle/>
          <a:p>
            <a:endParaRPr lang="en-GB"/>
          </a:p>
        </p:txBody>
      </p:sp>
      <p:pic>
        <p:nvPicPr>
          <p:cNvPr id="5" name="Picture 4">
            <a:extLst>
              <a:ext uri="{FF2B5EF4-FFF2-40B4-BE49-F238E27FC236}">
                <a16:creationId xmlns:a16="http://schemas.microsoft.com/office/drawing/2014/main" id="{AD95532B-DA89-4785-A061-EFF24B8C1895}"/>
              </a:ext>
            </a:extLst>
          </p:cNvPr>
          <p:cNvPicPr>
            <a:picLocks noChangeAspect="1"/>
          </p:cNvPicPr>
          <p:nvPr/>
        </p:nvPicPr>
        <p:blipFill>
          <a:blip r:embed="rId2"/>
          <a:stretch>
            <a:fillRect/>
          </a:stretch>
        </p:blipFill>
        <p:spPr>
          <a:xfrm>
            <a:off x="0" y="225789"/>
            <a:ext cx="9144000" cy="2345961"/>
          </a:xfrm>
          <a:prstGeom prst="rect">
            <a:avLst/>
          </a:prstGeom>
        </p:spPr>
      </p:pic>
    </p:spTree>
    <p:extLst>
      <p:ext uri="{BB962C8B-B14F-4D97-AF65-F5344CB8AC3E}">
        <p14:creationId xmlns:p14="http://schemas.microsoft.com/office/powerpoint/2010/main" val="12122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EAF0-C620-4B88-A9B7-52FE70F5FD97}"/>
              </a:ext>
            </a:extLst>
          </p:cNvPr>
          <p:cNvSpPr>
            <a:spLocks noGrp="1"/>
          </p:cNvSpPr>
          <p:nvPr>
            <p:ph type="title" idx="100"/>
          </p:nvPr>
        </p:nvSpPr>
        <p:spPr/>
        <p:txBody>
          <a:bodyPr/>
          <a:lstStyle/>
          <a:p>
            <a:endParaRPr lang="en-GB"/>
          </a:p>
        </p:txBody>
      </p:sp>
      <p:pic>
        <p:nvPicPr>
          <p:cNvPr id="4" name="Picture 3">
            <a:extLst>
              <a:ext uri="{FF2B5EF4-FFF2-40B4-BE49-F238E27FC236}">
                <a16:creationId xmlns:a16="http://schemas.microsoft.com/office/drawing/2014/main" id="{7622EB8F-4D8D-42AD-B3E7-3E8DF49EE20D}"/>
              </a:ext>
            </a:extLst>
          </p:cNvPr>
          <p:cNvPicPr>
            <a:picLocks noChangeAspect="1"/>
          </p:cNvPicPr>
          <p:nvPr/>
        </p:nvPicPr>
        <p:blipFill>
          <a:blip r:embed="rId2"/>
          <a:stretch>
            <a:fillRect/>
          </a:stretch>
        </p:blipFill>
        <p:spPr>
          <a:xfrm>
            <a:off x="0" y="162135"/>
            <a:ext cx="9144000" cy="4819229"/>
          </a:xfrm>
          <a:prstGeom prst="rect">
            <a:avLst/>
          </a:prstGeom>
        </p:spPr>
      </p:pic>
    </p:spTree>
    <p:extLst>
      <p:ext uri="{BB962C8B-B14F-4D97-AF65-F5344CB8AC3E}">
        <p14:creationId xmlns:p14="http://schemas.microsoft.com/office/powerpoint/2010/main" val="241615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Project Overview</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Comprehensive website development for RZA Adventures</a:t>
            </a:r>
            <a:endParaRPr lang="en-US" sz="1800" dirty="0"/>
          </a:p>
          <a:p>
            <a:pPr marL="342900" indent="-342900">
              <a:buSzPct val="100000"/>
              <a:buChar char="•"/>
            </a:pPr>
            <a:r>
              <a:rPr lang="en-US" sz="1800" dirty="0">
                <a:solidFill>
                  <a:srgbClr val="000000"/>
                </a:solidFill>
              </a:rPr>
              <a:t>Focus on educational visits and booking system</a:t>
            </a:r>
            <a:endParaRPr lang="en-US" sz="1800" dirty="0"/>
          </a:p>
          <a:p>
            <a:pPr marL="342900" indent="-342900">
              <a:buSzPct val="100000"/>
              <a:buChar char="•"/>
            </a:pPr>
            <a:r>
              <a:rPr lang="en-US" sz="1800" dirty="0">
                <a:solidFill>
                  <a:srgbClr val="000000"/>
                </a:solidFill>
              </a:rPr>
              <a:t>Key components: proposal, implementation, testing, and evaluation</a:t>
            </a:r>
            <a:endParaRPr lang="en-US" sz="1800" dirty="0"/>
          </a:p>
          <a:p>
            <a:pPr marL="342900" indent="-342900">
              <a:buSzPct val="100000"/>
              <a:buChar char="•"/>
            </a:pPr>
            <a:r>
              <a:rPr lang="en-US" sz="1800" dirty="0">
                <a:solidFill>
                  <a:srgbClr val="000000"/>
                </a:solidFill>
              </a:rPr>
              <a:t>Target audience: Zoo visitors and educational groups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The Proposal - Key Elements</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Functional requirements</a:t>
            </a:r>
            <a:endParaRPr lang="en-US" sz="1800" dirty="0"/>
          </a:p>
          <a:p>
            <a:pPr marL="342900" indent="-342900">
              <a:buSzPct val="100000"/>
              <a:buChar char="•"/>
            </a:pPr>
            <a:r>
              <a:rPr lang="en-US" sz="1800" dirty="0">
                <a:solidFill>
                  <a:srgbClr val="000000"/>
                </a:solidFill>
              </a:rPr>
              <a:t>Non-functional requirements</a:t>
            </a:r>
            <a:endParaRPr lang="en-US" sz="1800" dirty="0"/>
          </a:p>
          <a:p>
            <a:pPr marL="342900" indent="-342900">
              <a:buSzPct val="100000"/>
              <a:buChar char="•"/>
            </a:pPr>
            <a:r>
              <a:rPr lang="en-US" sz="1800" dirty="0">
                <a:solidFill>
                  <a:srgbClr val="000000"/>
                </a:solidFill>
              </a:rPr>
              <a:t>System decomposition</a:t>
            </a:r>
            <a:endParaRPr lang="en-US" sz="1800" dirty="0"/>
          </a:p>
          <a:p>
            <a:pPr marL="342900" indent="-342900">
              <a:buSzPct val="100000"/>
              <a:buChar char="•"/>
            </a:pPr>
            <a:r>
              <a:rPr lang="en-US" sz="1800" dirty="0">
                <a:solidFill>
                  <a:srgbClr val="000000"/>
                </a:solidFill>
              </a:rPr>
              <a:t>Risk assessment and mitigation</a:t>
            </a:r>
            <a:endParaRPr lang="en-US" sz="1800" dirty="0"/>
          </a:p>
          <a:p>
            <a:pPr marL="342900" indent="-342900">
              <a:buSzPct val="100000"/>
              <a:buChar char="•"/>
            </a:pPr>
            <a:r>
              <a:rPr lang="en-US" sz="1800" dirty="0">
                <a:solidFill>
                  <a:srgbClr val="000000"/>
                </a:solidFill>
              </a:rPr>
              <a:t>Client and user needs analysis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a:spLocks noGrp="1"/>
          </p:cNvSpPr>
          <p:nvPr>
            <p:ph type="title" idx="100" hasCustomPrompt="1"/>
          </p:nvPr>
        </p:nvSpPr>
        <p:spPr>
          <a:xfrm>
            <a:off x="457200" y="457200"/>
            <a:ext cx="7772400" cy="914400"/>
          </a:xfrm>
          <a:prstGeom prst="rect">
            <a:avLst/>
          </a:prstGeom>
          <a:noFill/>
          <a:ln/>
        </p:spPr>
        <p:txBody>
          <a:bodyPr wrap="square" rtlCol="0"/>
          <a:lstStyle/>
          <a:p>
            <a:pPr marL="0" indent="0">
              <a:buNone/>
            </a:pPr>
            <a:r>
              <a:rPr lang="en-US" sz="2400" dirty="0">
                <a:solidFill>
                  <a:srgbClr val="000000"/>
                </a:solidFill>
              </a:rPr>
              <a:t>Functional Requirements Breakdown</a:t>
            </a:r>
            <a:endParaRPr lang="en-US" sz="2400" dirty="0"/>
          </a:p>
        </p:txBody>
      </p:sp>
      <p:sp>
        <p:nvSpPr>
          <p:cNvPr id="3" name="Text 0"/>
          <p:cNvSpPr>
            <a:spLocks noGrp="1"/>
          </p:cNvSpPr>
          <p:nvPr>
            <p:ph type="body" idx="101" hasCustomPrompt="1"/>
          </p:nvPr>
        </p:nvSpPr>
        <p:spPr>
          <a:xfrm>
            <a:off x="457200" y="914400"/>
            <a:ext cx="7772400" cy="4114800"/>
          </a:xfrm>
          <a:prstGeom prst="rect">
            <a:avLst/>
          </a:prstGeom>
          <a:noFill/>
          <a:ln/>
        </p:spPr>
        <p:txBody>
          <a:bodyPr wrap="square" rtlCol="0"/>
          <a:lstStyle/>
          <a:p>
            <a:pPr marL="342900" indent="-342900">
              <a:buSzPct val="100000"/>
              <a:buChar char="•"/>
            </a:pPr>
            <a:r>
              <a:rPr lang="en-US" sz="1800" dirty="0">
                <a:solidFill>
                  <a:srgbClr val="000000"/>
                </a:solidFill>
              </a:rPr>
              <a:t>Homepage with navigation and carousel</a:t>
            </a:r>
            <a:endParaRPr lang="en-US" sz="1800" dirty="0"/>
          </a:p>
          <a:p>
            <a:pPr marL="342900" indent="-342900">
              <a:buSzPct val="100000"/>
              <a:buChar char="•"/>
            </a:pPr>
            <a:r>
              <a:rPr lang="en-US" sz="1800" dirty="0">
                <a:solidFill>
                  <a:srgbClr val="000000"/>
                </a:solidFill>
              </a:rPr>
              <a:t>About page with static content</a:t>
            </a:r>
            <a:endParaRPr lang="en-US" sz="1800" dirty="0"/>
          </a:p>
          <a:p>
            <a:pPr marL="342900" indent="-342900">
              <a:buSzPct val="100000"/>
              <a:buChar char="•"/>
            </a:pPr>
            <a:r>
              <a:rPr lang="en-US" sz="1800" dirty="0">
                <a:solidFill>
                  <a:srgbClr val="000000"/>
                </a:solidFill>
              </a:rPr>
              <a:t>Educational visits section</a:t>
            </a:r>
            <a:endParaRPr lang="en-US" sz="1800" dirty="0"/>
          </a:p>
          <a:p>
            <a:pPr marL="342900" indent="-342900">
              <a:buSzPct val="100000"/>
              <a:buChar char="•"/>
            </a:pPr>
            <a:r>
              <a:rPr lang="en-US" sz="1800" dirty="0">
                <a:solidFill>
                  <a:srgbClr val="000000"/>
                </a:solidFill>
              </a:rPr>
              <a:t>Booking system with dual functionality</a:t>
            </a:r>
            <a:endParaRPr lang="en-US" sz="1800" dirty="0"/>
          </a:p>
          <a:p>
            <a:pPr marL="342900" indent="-342900">
              <a:buSzPct val="100000"/>
              <a:buChar char="•"/>
            </a:pPr>
            <a:r>
              <a:rPr lang="en-US" sz="1800" dirty="0">
                <a:solidFill>
                  <a:srgbClr val="000000"/>
                </a:solidFill>
              </a:rPr>
              <a:t>User account management</a:t>
            </a:r>
            <a:endParaRPr lang="en-US" sz="1800" dirty="0"/>
          </a:p>
          <a:p>
            <a:pPr marL="342900" indent="-342900">
              <a:buSzPct val="100000"/>
              <a:buChar char="•"/>
            </a:pPr>
            <a:r>
              <a:rPr lang="en-US" sz="1800" dirty="0">
                <a:solidFill>
                  <a:srgbClr val="000000"/>
                </a:solidFill>
              </a:rPr>
              <a:t>Data validation processes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278B-328D-40BD-BE67-C0E6F5CC7872}"/>
              </a:ext>
            </a:extLst>
          </p:cNvPr>
          <p:cNvSpPr>
            <a:spLocks noGrp="1"/>
          </p:cNvSpPr>
          <p:nvPr>
            <p:ph type="title" idx="100"/>
          </p:nvPr>
        </p:nvSpPr>
        <p:spPr/>
        <p:txBody>
          <a:bodyPr/>
          <a:lstStyle/>
          <a:p>
            <a:endParaRPr lang="en-GB"/>
          </a:p>
        </p:txBody>
      </p:sp>
      <p:sp>
        <p:nvSpPr>
          <p:cNvPr id="3" name="Text Placeholder 2">
            <a:extLst>
              <a:ext uri="{FF2B5EF4-FFF2-40B4-BE49-F238E27FC236}">
                <a16:creationId xmlns:a16="http://schemas.microsoft.com/office/drawing/2014/main" id="{6F69301A-2636-4268-A178-5CD55A3D1C97}"/>
              </a:ext>
            </a:extLst>
          </p:cNvPr>
          <p:cNvSpPr>
            <a:spLocks noGrp="1"/>
          </p:cNvSpPr>
          <p:nvPr>
            <p:ph type="body" idx="101"/>
          </p:nvPr>
        </p:nvSpPr>
        <p:spPr/>
        <p:txBody>
          <a:bodyPr/>
          <a:lstStyle/>
          <a:p>
            <a:endParaRPr lang="en-GB" dirty="0"/>
          </a:p>
        </p:txBody>
      </p:sp>
      <p:pic>
        <p:nvPicPr>
          <p:cNvPr id="5" name="Picture 4">
            <a:extLst>
              <a:ext uri="{FF2B5EF4-FFF2-40B4-BE49-F238E27FC236}">
                <a16:creationId xmlns:a16="http://schemas.microsoft.com/office/drawing/2014/main" id="{9D0B06E0-BC0D-4CE4-90A4-0987C7759EB8}"/>
              </a:ext>
            </a:extLst>
          </p:cNvPr>
          <p:cNvPicPr>
            <a:picLocks noChangeAspect="1"/>
          </p:cNvPicPr>
          <p:nvPr/>
        </p:nvPicPr>
        <p:blipFill>
          <a:blip r:embed="rId2"/>
          <a:stretch>
            <a:fillRect/>
          </a:stretch>
        </p:blipFill>
        <p:spPr>
          <a:xfrm>
            <a:off x="-140287" y="457200"/>
            <a:ext cx="6713458" cy="4229100"/>
          </a:xfrm>
          <a:prstGeom prst="rect">
            <a:avLst/>
          </a:prstGeom>
        </p:spPr>
      </p:pic>
      <p:sp>
        <p:nvSpPr>
          <p:cNvPr id="7" name="TextBox 6">
            <a:extLst>
              <a:ext uri="{FF2B5EF4-FFF2-40B4-BE49-F238E27FC236}">
                <a16:creationId xmlns:a16="http://schemas.microsoft.com/office/drawing/2014/main" id="{875D1D85-4103-4358-A9FB-35C3437FA1AD}"/>
              </a:ext>
            </a:extLst>
          </p:cNvPr>
          <p:cNvSpPr txBox="1"/>
          <p:nvPr/>
        </p:nvSpPr>
        <p:spPr>
          <a:xfrm>
            <a:off x="6320333" y="447290"/>
            <a:ext cx="2461566" cy="2246769"/>
          </a:xfrm>
          <a:prstGeom prst="rect">
            <a:avLst/>
          </a:prstGeom>
          <a:solidFill>
            <a:schemeClr val="accent2">
              <a:lumMod val="20000"/>
              <a:lumOff val="80000"/>
            </a:schemeClr>
          </a:solidFill>
        </p:spPr>
        <p:txBody>
          <a:bodyPr wrap="square">
            <a:spAutoFit/>
          </a:bodyPr>
          <a:lstStyle/>
          <a:p>
            <a:r>
              <a:rPr lang="en-GB" sz="1400" dirty="0"/>
              <a:t>The homepage section specifies required elements, such as the navigation bar, main section, footer, and a carousel of pictures with links. User interactions are defined, stating that no data input is required and detailing the behaviours when users click links</a:t>
            </a:r>
          </a:p>
        </p:txBody>
      </p:sp>
      <p:sp>
        <p:nvSpPr>
          <p:cNvPr id="9" name="TextBox 8">
            <a:extLst>
              <a:ext uri="{FF2B5EF4-FFF2-40B4-BE49-F238E27FC236}">
                <a16:creationId xmlns:a16="http://schemas.microsoft.com/office/drawing/2014/main" id="{D62653C9-3AF5-4B43-9776-CD2815BED68D}"/>
              </a:ext>
            </a:extLst>
          </p:cNvPr>
          <p:cNvSpPr txBox="1"/>
          <p:nvPr/>
        </p:nvSpPr>
        <p:spPr>
          <a:xfrm>
            <a:off x="6188660" y="2850776"/>
            <a:ext cx="2724912" cy="2031325"/>
          </a:xfrm>
          <a:prstGeom prst="rect">
            <a:avLst/>
          </a:prstGeom>
          <a:solidFill>
            <a:schemeClr val="accent2">
              <a:lumMod val="20000"/>
              <a:lumOff val="80000"/>
            </a:schemeClr>
          </a:solidFill>
        </p:spPr>
        <p:txBody>
          <a:bodyPr wrap="square">
            <a:spAutoFit/>
          </a:bodyPr>
          <a:lstStyle/>
          <a:p>
            <a:r>
              <a:rPr lang="en-GB" sz="1400" dirty="0"/>
              <a:t>The navigation bar content is listed clearly for easy implementation. Subsequent pages like the About Page, Educational Visits Page, and Booking System are described with precise requirements. For instance, the About and Educational Visits pages require no data input, indicating their static nature.</a:t>
            </a:r>
          </a:p>
        </p:txBody>
      </p:sp>
    </p:spTree>
    <p:extLst>
      <p:ext uri="{BB962C8B-B14F-4D97-AF65-F5344CB8AC3E}">
        <p14:creationId xmlns:p14="http://schemas.microsoft.com/office/powerpoint/2010/main" val="1176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1828</Words>
  <Application>Microsoft Office PowerPoint</Application>
  <PresentationFormat>On-screen Show (16:9)</PresentationFormat>
  <Paragraphs>239</Paragraphs>
  <Slides>48</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Task 1 Digital Solutions: Achieving Distinction Level in Website Development</vt:lpstr>
      <vt:lpstr>PowerPoint Presentation</vt:lpstr>
      <vt:lpstr>PowerPoint Presentation</vt:lpstr>
      <vt:lpstr>PowerPoint Presentation</vt:lpstr>
      <vt:lpstr>PowerPoint Presentation</vt:lpstr>
      <vt:lpstr>Project Overview</vt:lpstr>
      <vt:lpstr>The Proposal - Key Elements</vt:lpstr>
      <vt:lpstr>Functional Requirements Breakdown</vt:lpstr>
      <vt:lpstr>PowerPoint Presentation</vt:lpstr>
      <vt:lpstr>PowerPoint Presentation</vt:lpstr>
      <vt:lpstr>PowerPoint Presentation</vt:lpstr>
      <vt:lpstr>Non-Functional Requirements</vt:lpstr>
      <vt:lpstr>Non-Functional Requirements</vt:lpstr>
      <vt:lpstr>System Decomposition</vt:lpstr>
      <vt:lpstr>PowerPoint Presentation</vt:lpstr>
      <vt:lpstr>Key Performance Indicators</vt:lpstr>
      <vt:lpstr>PowerPoint Presentation</vt:lpstr>
      <vt:lpstr>PowerPoint Presentation</vt:lpstr>
      <vt:lpstr>PowerPoint Presentation</vt:lpstr>
      <vt:lpstr>PowerPoint Presentation</vt:lpstr>
      <vt:lpstr>PowerPoint Presentation</vt:lpstr>
      <vt:lpstr>Website Benefits</vt:lpstr>
      <vt:lpstr>PowerPoint Presentation</vt:lpstr>
      <vt:lpstr>PowerPoint Presentation</vt:lpstr>
      <vt:lpstr>Educational Visits Page Design</vt:lpstr>
      <vt:lpstr>PowerPoint Presentation</vt:lpstr>
      <vt:lpstr>PowerPoint Presentation</vt:lpstr>
      <vt:lpstr>Distinction</vt:lpstr>
      <vt:lpstr>PowerPoint Presentation</vt:lpstr>
      <vt:lpstr>PowerPoint Presentation</vt:lpstr>
      <vt:lpstr>H</vt:lpstr>
      <vt:lpstr>Testing Strategy</vt:lpstr>
      <vt:lpstr>Testing</vt:lpstr>
      <vt:lpstr>PowerPoint Presentation</vt:lpstr>
      <vt:lpstr>Technical Implementation</vt:lpstr>
      <vt:lpstr>Database Design</vt:lpstr>
      <vt:lpstr>Code Quality Measures</vt:lpstr>
      <vt:lpstr>User Experience Evaluation</vt:lpstr>
      <vt:lpstr>Asset Management</vt:lpstr>
      <vt:lpstr>Security Implementation</vt:lpstr>
      <vt:lpstr>Future Development Areas</vt:lpstr>
      <vt:lpstr>Legal and Ethical Considerations</vt:lpstr>
      <vt:lpstr>Success Criteria</vt:lpstr>
      <vt:lpstr>Best Practices for Distinction</vt:lpstr>
      <vt:lpstr>Summary and Key Takeaways</vt:lpstr>
      <vt:lpstr>Mark Scheme Task 1A</vt:lpstr>
      <vt:lpstr>Task 1b</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Solutions: Achieving Distinction Level in Website Development</dc:title>
  <dc:subject>PptxGenJS Presentation</dc:subject>
  <dc:creator>PptxGenJS</dc:creator>
  <cp:lastModifiedBy>Alan Soong</cp:lastModifiedBy>
  <cp:revision>9</cp:revision>
  <dcterms:created xsi:type="dcterms:W3CDTF">2025-03-05T11:01:19Z</dcterms:created>
  <dcterms:modified xsi:type="dcterms:W3CDTF">2025-03-05T11:59:05Z</dcterms:modified>
</cp:coreProperties>
</file>